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1.xml"/><Relationship Id="rId1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bookings.cloud.microsoft/book/VaizleAidiscussion@xorlabs.in/" TargetMode="External"/><Relationship Id="rId2" Type="http://schemas.openxmlformats.org/officeDocument/2006/relationships/image" Target="../media/image-6-1.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9692640" y="-2011680"/>
            <a:ext cx="5486400" cy="5486400"/>
          </a:xfrm>
          <a:prstGeom prst="ellipse">
            <a:avLst/>
          </a:prstGeom>
          <a:solidFill>
            <a:srgbClr val="141A47"/>
          </a:solidFill>
          <a:ln/>
        </p:spPr>
      </p:sp>
      <p:sp>
        <p:nvSpPr>
          <p:cNvPr id="3" name="Shape 1"/>
          <p:cNvSpPr/>
          <p:nvPr/>
        </p:nvSpPr>
        <p:spPr>
          <a:xfrm>
            <a:off x="-2194560" y="4206240"/>
            <a:ext cx="5029200" cy="5029200"/>
          </a:xfrm>
          <a:prstGeom prst="ellipse">
            <a:avLst/>
          </a:prstGeom>
          <a:solidFill>
            <a:srgbClr val="141A47"/>
          </a:solidFill>
          <a:ln/>
        </p:spPr>
      </p:sp>
      <p:sp>
        <p:nvSpPr>
          <p:cNvPr id="4" name="Shape 2"/>
          <p:cNvSpPr/>
          <p:nvPr/>
        </p:nvSpPr>
        <p:spPr>
          <a:xfrm>
            <a:off x="5184648" y="1417320"/>
            <a:ext cx="914400" cy="914400"/>
          </a:xfrm>
          <a:prstGeom prst="ellipse">
            <a:avLst/>
          </a:prstGeom>
          <a:solidFill>
            <a:srgbClr val="FF6B4A"/>
          </a:solidFill>
          <a:ln/>
        </p:spPr>
      </p:sp>
      <p:pic>
        <p:nvPicPr>
          <p:cNvPr id="5" name="Image 0" descr="/home/claude/vaizle-deck/assets/msg-white.png">    </p:cNvPr>
          <p:cNvPicPr>
            <a:picLocks noChangeAspect="1"/>
          </p:cNvPicPr>
          <p:nvPr/>
        </p:nvPicPr>
        <p:blipFill>
          <a:blip r:embed="rId1"/>
          <a:stretch>
            <a:fillRect/>
          </a:stretch>
        </p:blipFill>
        <p:spPr>
          <a:xfrm>
            <a:off x="5413248" y="1645920"/>
            <a:ext cx="457200" cy="457200"/>
          </a:xfrm>
          <a:prstGeom prst="rect">
            <a:avLst/>
          </a:prstGeom>
        </p:spPr>
      </p:pic>
      <p:sp>
        <p:nvSpPr>
          <p:cNvPr id="6" name="Text 3"/>
          <p:cNvSpPr/>
          <p:nvPr/>
        </p:nvSpPr>
        <p:spPr>
          <a:xfrm>
            <a:off x="0" y="2514600"/>
            <a:ext cx="12191695" cy="1188720"/>
          </a:xfrm>
          <a:prstGeom prst="rect">
            <a:avLst/>
          </a:prstGeom>
          <a:noFill/>
          <a:ln/>
        </p:spPr>
        <p:txBody>
          <a:bodyPr wrap="square" rtlCol="0" anchor="ctr"/>
          <a:lstStyle/>
          <a:p>
            <a:pPr algn="ctr" indent="0" marL="0">
              <a:buNone/>
            </a:pPr>
            <a:r>
              <a:rPr lang="en-US" sz="6000" b="1" dirty="0">
                <a:solidFill>
                  <a:srgbClr val="FFFFFF"/>
                </a:solidFill>
                <a:latin typeface="Cambria" pitchFamily="34" charset="0"/>
                <a:ea typeface="Cambria" pitchFamily="34" charset="-122"/>
                <a:cs typeface="Cambria" pitchFamily="34" charset="-120"/>
              </a:rPr>
              <a:t>Vaizle</a:t>
            </a:r>
            <a:endParaRPr lang="en-US" sz="6000" dirty="0"/>
          </a:p>
        </p:txBody>
      </p:sp>
      <p:sp>
        <p:nvSpPr>
          <p:cNvPr id="7" name="Text 4"/>
          <p:cNvSpPr/>
          <p:nvPr/>
        </p:nvSpPr>
        <p:spPr>
          <a:xfrm>
            <a:off x="0" y="3611880"/>
            <a:ext cx="12191695" cy="548640"/>
          </a:xfrm>
          <a:prstGeom prst="rect">
            <a:avLst/>
          </a:prstGeom>
          <a:noFill/>
          <a:ln/>
        </p:spPr>
        <p:txBody>
          <a:bodyPr wrap="square" rtlCol="0" anchor="ctr"/>
          <a:lstStyle/>
          <a:p>
            <a:pPr algn="ctr" indent="0" marL="0">
              <a:buNone/>
            </a:pPr>
            <a:r>
              <a:rPr lang="en-US" sz="1900" i="1" dirty="0">
                <a:solidFill>
                  <a:srgbClr val="CADCFC"/>
                </a:solidFill>
                <a:latin typeface="Calibri" pitchFamily="34" charset="0"/>
                <a:ea typeface="Calibri" pitchFamily="34" charset="-122"/>
                <a:cs typeface="Calibri" pitchFamily="34" charset="-120"/>
              </a:rPr>
              <a:t>Your one-stop marketing workspace</a:t>
            </a:r>
            <a:endParaRPr lang="en-US" sz="1900" dirty="0"/>
          </a:p>
        </p:txBody>
      </p:sp>
      <p:sp>
        <p:nvSpPr>
          <p:cNvPr id="8" name="Text 5"/>
          <p:cNvSpPr/>
          <p:nvPr/>
        </p:nvSpPr>
        <p:spPr>
          <a:xfrm>
            <a:off x="0" y="6263640"/>
            <a:ext cx="12191695" cy="365760"/>
          </a:xfrm>
          <a:prstGeom prst="rect">
            <a:avLst/>
          </a:prstGeom>
          <a:noFill/>
          <a:ln/>
        </p:spPr>
        <p:txBody>
          <a:bodyPr wrap="square" rtlCol="0" anchor="ctr"/>
          <a:lstStyle/>
          <a:p>
            <a:pPr algn="ctr" indent="0" marL="0">
              <a:buNone/>
            </a:pPr>
            <a:r>
              <a:rPr lang="en-US" sz="1200" dirty="0">
                <a:solidFill>
                  <a:srgbClr val="7C8AC0"/>
                </a:solidFill>
                <a:latin typeface="Calibri" pitchFamily="34" charset="0"/>
                <a:ea typeface="Calibri" pitchFamily="34" charset="-122"/>
                <a:cs typeface="Calibri" pitchFamily="34" charset="-120"/>
              </a:rPr>
              <a:t>An intro to what Vaizle does</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B"/>
        </a:solidFill>
      </p:bgPr>
    </p:bg>
    <p:spTree>
      <p:nvGrpSpPr>
        <p:cNvPr id="1" name=""/>
        <p:cNvGrpSpPr/>
        <p:nvPr/>
      </p:nvGrpSpPr>
      <p:grpSpPr>
        <a:xfrm>
          <a:off x="0" y="0"/>
          <a:ext cx="0" cy="0"/>
          <a:chOff x="0" y="0"/>
          <a:chExt cx="0" cy="0"/>
        </a:xfrm>
      </p:grpSpPr>
      <p:sp>
        <p:nvSpPr>
          <p:cNvPr id="2" name="Text 0"/>
          <p:cNvSpPr/>
          <p:nvPr/>
        </p:nvSpPr>
        <p:spPr>
          <a:xfrm>
            <a:off x="640080" y="594360"/>
            <a:ext cx="5577840" cy="1554480"/>
          </a:xfrm>
          <a:prstGeom prst="rect">
            <a:avLst/>
          </a:prstGeom>
          <a:noFill/>
          <a:ln/>
        </p:spPr>
        <p:txBody>
          <a:bodyPr wrap="square" rtlCol="0" anchor="ctr"/>
          <a:lstStyle/>
          <a:p>
            <a:pPr indent="0" marL="0">
              <a:lnSpc>
                <a:spcPts val="3800"/>
              </a:lnSpc>
              <a:buNone/>
            </a:pPr>
            <a:r>
              <a:rPr lang="en-US" sz="3200" b="1" dirty="0">
                <a:solidFill>
                  <a:srgbClr val="1E2761"/>
                </a:solidFill>
                <a:latin typeface="Cambria" pitchFamily="34" charset="0"/>
                <a:ea typeface="Cambria" pitchFamily="34" charset="-122"/>
                <a:cs typeface="Cambria" pitchFamily="34" charset="-120"/>
              </a:rPr>
              <a:t>Marketing runs on numbers</a:t>
            </a:r>
            <a:endParaRPr lang="en-US" sz="3200" dirty="0"/>
          </a:p>
          <a:p>
            <a:pPr indent="0" marL="0">
              <a:lnSpc>
                <a:spcPts val="3800"/>
              </a:lnSpc>
              <a:buNone/>
            </a:pPr>
            <a:r>
              <a:rPr lang="en-US" sz="3200" b="1" dirty="0">
                <a:solidFill>
                  <a:srgbClr val="1E2761"/>
                </a:solidFill>
                <a:latin typeface="Cambria" pitchFamily="34" charset="0"/>
                <a:ea typeface="Cambria" pitchFamily="34" charset="-122"/>
                <a:cs typeface="Cambria" pitchFamily="34" charset="-120"/>
              </a:rPr>
              <a:t>scattered everywhere</a:t>
            </a:r>
            <a:endParaRPr lang="en-US" sz="3200" dirty="0"/>
          </a:p>
        </p:txBody>
      </p:sp>
      <p:sp>
        <p:nvSpPr>
          <p:cNvPr id="3" name="Text 1"/>
          <p:cNvSpPr/>
          <p:nvPr/>
        </p:nvSpPr>
        <p:spPr>
          <a:xfrm>
            <a:off x="640080" y="2286000"/>
            <a:ext cx="5212080" cy="2377440"/>
          </a:xfrm>
          <a:prstGeom prst="rect">
            <a:avLst/>
          </a:prstGeom>
          <a:noFill/>
          <a:ln/>
        </p:spPr>
        <p:txBody>
          <a:bodyPr wrap="square" rtlCol="0" anchor="ctr"/>
          <a:lstStyle/>
          <a:p>
            <a:pPr indent="0" marL="0">
              <a:lnSpc>
                <a:spcPts val="2500"/>
              </a:lnSpc>
              <a:buNone/>
            </a:pPr>
            <a:r>
              <a:rPr lang="en-US" sz="1550" dirty="0">
                <a:solidFill>
                  <a:srgbClr val="5C6786"/>
                </a:solidFill>
                <a:latin typeface="Calibri" pitchFamily="34" charset="0"/>
                <a:ea typeface="Calibri" pitchFamily="34" charset="-122"/>
                <a:cs typeface="Calibri" pitchFamily="34" charset="-120"/>
              </a:rPr>
              <a:t>Ads sit in one place, social in another, your website and store numbers somewhere else entirely. By the time it's all pulled together into something useful, half the week is gone.</a:t>
            </a:r>
            <a:endParaRPr lang="en-US" sz="1550" dirty="0"/>
          </a:p>
          <a:p>
            <a:pPr indent="0" marL="0">
              <a:lnSpc>
                <a:spcPts val="2500"/>
              </a:lnSpc>
              <a:buNone/>
            </a:pPr>
            <a:endParaRPr lang="en-US" sz="1550" dirty="0"/>
          </a:p>
          <a:p>
            <a:pPr indent="0" marL="0">
              <a:lnSpc>
                <a:spcPts val="2500"/>
              </a:lnSpc>
              <a:buNone/>
            </a:pPr>
            <a:r>
              <a:rPr lang="en-US" sz="1550" dirty="0">
                <a:solidFill>
                  <a:srgbClr val="5C6786"/>
                </a:solidFill>
                <a:latin typeface="Calibri" pitchFamily="34" charset="0"/>
                <a:ea typeface="Calibri" pitchFamily="34" charset="-122"/>
                <a:cs typeface="Calibri" pitchFamily="34" charset="-120"/>
              </a:rPr>
              <a:t>And most of it, you're doing all over again next month.</a:t>
            </a:r>
            <a:endParaRPr lang="en-US" sz="1550" dirty="0"/>
          </a:p>
        </p:txBody>
      </p:sp>
      <p:pic>
        <p:nvPicPr>
          <p:cNvPr id="4" name="Image 0" descr="/home/claude/vaizle-deck/assets/scatter-navy.png">    </p:cNvPr>
          <p:cNvPicPr>
            <a:picLocks noChangeAspect="1"/>
          </p:cNvPicPr>
          <p:nvPr/>
        </p:nvPicPr>
        <p:blipFill>
          <a:blip r:embed="rId1">
            <a:alphaModFix amt="12000"/>
          </a:blip>
          <a:stretch>
            <a:fillRect/>
          </a:stretch>
        </p:blipFill>
        <p:spPr>
          <a:xfrm>
            <a:off x="7406640" y="1828800"/>
            <a:ext cx="2834640" cy="2834640"/>
          </a:xfrm>
          <a:prstGeom prst="rect">
            <a:avLst/>
          </a:prstGeom>
        </p:spPr>
      </p:pic>
      <p:sp>
        <p:nvSpPr>
          <p:cNvPr id="5" name="Shape 2"/>
          <p:cNvSpPr/>
          <p:nvPr/>
        </p:nvSpPr>
        <p:spPr>
          <a:xfrm>
            <a:off x="6469380" y="1028700"/>
            <a:ext cx="777240" cy="777240"/>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6" name="Image 1" descr="/home/claude/vaizle-deck/assets/meta.png">    </p:cNvPr>
          <p:cNvPicPr>
            <a:picLocks noChangeAspect="1"/>
          </p:cNvPicPr>
          <p:nvPr/>
        </p:nvPicPr>
        <p:blipFill>
          <a:blip r:embed="rId2"/>
          <a:stretch>
            <a:fillRect/>
          </a:stretch>
        </p:blipFill>
        <p:spPr>
          <a:xfrm>
            <a:off x="6644259" y="1203579"/>
            <a:ext cx="427482" cy="427482"/>
          </a:xfrm>
          <a:prstGeom prst="rect">
            <a:avLst/>
          </a:prstGeom>
        </p:spPr>
      </p:pic>
      <p:sp>
        <p:nvSpPr>
          <p:cNvPr id="7" name="Shape 3"/>
          <p:cNvSpPr/>
          <p:nvPr/>
        </p:nvSpPr>
        <p:spPr>
          <a:xfrm>
            <a:off x="8435340" y="800100"/>
            <a:ext cx="777240" cy="777240"/>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8" name="Image 2" descr="/home/claude/vaizle-deck/assets/googleads.png">    </p:cNvPr>
          <p:cNvPicPr>
            <a:picLocks noChangeAspect="1"/>
          </p:cNvPicPr>
          <p:nvPr/>
        </p:nvPicPr>
        <p:blipFill>
          <a:blip r:embed="rId3"/>
          <a:stretch>
            <a:fillRect/>
          </a:stretch>
        </p:blipFill>
        <p:spPr>
          <a:xfrm>
            <a:off x="8610219" y="974979"/>
            <a:ext cx="427482" cy="427482"/>
          </a:xfrm>
          <a:prstGeom prst="rect">
            <a:avLst/>
          </a:prstGeom>
        </p:spPr>
      </p:pic>
      <p:sp>
        <p:nvSpPr>
          <p:cNvPr id="9" name="Shape 4"/>
          <p:cNvSpPr/>
          <p:nvPr/>
        </p:nvSpPr>
        <p:spPr>
          <a:xfrm>
            <a:off x="10401300" y="1028700"/>
            <a:ext cx="777240" cy="777240"/>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10" name="Image 3" descr="/home/claude/vaizle-deck/assets/instagram.png">    </p:cNvPr>
          <p:cNvPicPr>
            <a:picLocks noChangeAspect="1"/>
          </p:cNvPicPr>
          <p:nvPr/>
        </p:nvPicPr>
        <p:blipFill>
          <a:blip r:embed="rId4"/>
          <a:stretch>
            <a:fillRect/>
          </a:stretch>
        </p:blipFill>
        <p:spPr>
          <a:xfrm>
            <a:off x="10576179" y="1203579"/>
            <a:ext cx="427482" cy="427482"/>
          </a:xfrm>
          <a:prstGeom prst="rect">
            <a:avLst/>
          </a:prstGeom>
        </p:spPr>
      </p:pic>
      <p:sp>
        <p:nvSpPr>
          <p:cNvPr id="11" name="Shape 5"/>
          <p:cNvSpPr/>
          <p:nvPr/>
        </p:nvSpPr>
        <p:spPr>
          <a:xfrm>
            <a:off x="5875020" y="2857500"/>
            <a:ext cx="777240" cy="777240"/>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12" name="Image 4" descr="/home/claude/vaizle-deck/assets/linkedin.png">    </p:cNvPr>
          <p:cNvPicPr>
            <a:picLocks noChangeAspect="1"/>
          </p:cNvPicPr>
          <p:nvPr/>
        </p:nvPicPr>
        <p:blipFill>
          <a:blip r:embed="rId5"/>
          <a:stretch>
            <a:fillRect/>
          </a:stretch>
        </p:blipFill>
        <p:spPr>
          <a:xfrm>
            <a:off x="6049899" y="3032379"/>
            <a:ext cx="427482" cy="427482"/>
          </a:xfrm>
          <a:prstGeom prst="rect">
            <a:avLst/>
          </a:prstGeom>
        </p:spPr>
      </p:pic>
      <p:sp>
        <p:nvSpPr>
          <p:cNvPr id="13" name="Shape 6"/>
          <p:cNvSpPr/>
          <p:nvPr/>
        </p:nvSpPr>
        <p:spPr>
          <a:xfrm>
            <a:off x="10995660" y="2857500"/>
            <a:ext cx="777240" cy="777240"/>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14" name="Image 5" descr="/home/claude/vaizle-deck/assets/shopify.png">    </p:cNvPr>
          <p:cNvPicPr>
            <a:picLocks noChangeAspect="1"/>
          </p:cNvPicPr>
          <p:nvPr/>
        </p:nvPicPr>
        <p:blipFill>
          <a:blip r:embed="rId6"/>
          <a:stretch>
            <a:fillRect/>
          </a:stretch>
        </p:blipFill>
        <p:spPr>
          <a:xfrm>
            <a:off x="11170539" y="3032379"/>
            <a:ext cx="427482" cy="427482"/>
          </a:xfrm>
          <a:prstGeom prst="rect">
            <a:avLst/>
          </a:prstGeom>
        </p:spPr>
      </p:pic>
      <p:sp>
        <p:nvSpPr>
          <p:cNvPr id="15" name="Shape 7"/>
          <p:cNvSpPr/>
          <p:nvPr/>
        </p:nvSpPr>
        <p:spPr>
          <a:xfrm>
            <a:off x="7475220" y="4686300"/>
            <a:ext cx="777240" cy="777240"/>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16" name="Image 6" descr="/home/claude/vaizle-deck/assets/youtube.png">    </p:cNvPr>
          <p:cNvPicPr>
            <a:picLocks noChangeAspect="1"/>
          </p:cNvPicPr>
          <p:nvPr/>
        </p:nvPicPr>
        <p:blipFill>
          <a:blip r:embed="rId7"/>
          <a:stretch>
            <a:fillRect/>
          </a:stretch>
        </p:blipFill>
        <p:spPr>
          <a:xfrm>
            <a:off x="7650099" y="4861179"/>
            <a:ext cx="427482" cy="427482"/>
          </a:xfrm>
          <a:prstGeom prst="rect">
            <a:avLst/>
          </a:prstGeom>
        </p:spPr>
      </p:pic>
      <p:sp>
        <p:nvSpPr>
          <p:cNvPr id="17" name="Shape 8"/>
          <p:cNvSpPr/>
          <p:nvPr/>
        </p:nvSpPr>
        <p:spPr>
          <a:xfrm>
            <a:off x="9395460" y="4686300"/>
            <a:ext cx="777240" cy="777240"/>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18" name="Image 7" descr="/home/claude/vaizle-deck/assets/googleanalytics.png">    </p:cNvPr>
          <p:cNvPicPr>
            <a:picLocks noChangeAspect="1"/>
          </p:cNvPicPr>
          <p:nvPr/>
        </p:nvPicPr>
        <p:blipFill>
          <a:blip r:embed="rId8"/>
          <a:stretch>
            <a:fillRect/>
          </a:stretch>
        </p:blipFill>
        <p:spPr>
          <a:xfrm>
            <a:off x="9570339" y="4861179"/>
            <a:ext cx="427482" cy="427482"/>
          </a:xfrm>
          <a:prstGeom prst="rect">
            <a:avLst/>
          </a:prstGeom>
        </p:spPr>
      </p:pic>
      <p:sp>
        <p:nvSpPr>
          <p:cNvPr id="19" name="Text 9"/>
          <p:cNvSpPr/>
          <p:nvPr/>
        </p:nvSpPr>
        <p:spPr>
          <a:xfrm>
            <a:off x="6126480" y="5806440"/>
            <a:ext cx="5394960" cy="365760"/>
          </a:xfrm>
          <a:prstGeom prst="rect">
            <a:avLst/>
          </a:prstGeom>
          <a:noFill/>
          <a:ln/>
        </p:spPr>
        <p:txBody>
          <a:bodyPr wrap="square" rtlCol="0" anchor="ctr"/>
          <a:lstStyle/>
          <a:p>
            <a:pPr algn="ctr" indent="0" marL="0">
              <a:buNone/>
            </a:pPr>
            <a:r>
              <a:rPr lang="en-US" sz="1150" i="1" dirty="0">
                <a:solidFill>
                  <a:srgbClr val="5C6786"/>
                </a:solidFill>
                <a:latin typeface="Calibri" pitchFamily="34" charset="0"/>
                <a:ea typeface="Calibri" pitchFamily="34" charset="-122"/>
                <a:cs typeface="Calibri" pitchFamily="34" charset="-120"/>
              </a:rPr>
              <a:t>Every channel, its own login and its own story to tell</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B"/>
        </a:solidFill>
      </p:bgPr>
    </p:bg>
    <p:spTree>
      <p:nvGrpSpPr>
        <p:cNvPr id="1" name=""/>
        <p:cNvGrpSpPr/>
        <p:nvPr/>
      </p:nvGrpSpPr>
      <p:grpSpPr>
        <a:xfrm>
          <a:off x="0" y="0"/>
          <a:ext cx="0" cy="0"/>
          <a:chOff x="0" y="0"/>
          <a:chExt cx="0" cy="0"/>
        </a:xfrm>
      </p:grpSpPr>
      <p:sp>
        <p:nvSpPr>
          <p:cNvPr id="2" name="Text 0"/>
          <p:cNvSpPr/>
          <p:nvPr/>
        </p:nvSpPr>
        <p:spPr>
          <a:xfrm>
            <a:off x="640080" y="594360"/>
            <a:ext cx="5394960" cy="1554480"/>
          </a:xfrm>
          <a:prstGeom prst="rect">
            <a:avLst/>
          </a:prstGeom>
          <a:noFill/>
          <a:ln/>
        </p:spPr>
        <p:txBody>
          <a:bodyPr wrap="square" rtlCol="0" anchor="ctr"/>
          <a:lstStyle/>
          <a:p>
            <a:pPr indent="0" marL="0">
              <a:lnSpc>
                <a:spcPts val="3400"/>
              </a:lnSpc>
              <a:buNone/>
            </a:pPr>
            <a:r>
              <a:rPr lang="en-US" sz="2800" b="1" dirty="0">
                <a:solidFill>
                  <a:srgbClr val="1E2761"/>
                </a:solidFill>
                <a:latin typeface="Cambria" pitchFamily="34" charset="0"/>
                <a:ea typeface="Cambria" pitchFamily="34" charset="-122"/>
                <a:cs typeface="Cambria" pitchFamily="34" charset="-120"/>
              </a:rPr>
              <a:t>An AI marketing analyst</a:t>
            </a:r>
            <a:endParaRPr lang="en-US" sz="2800" dirty="0"/>
          </a:p>
          <a:p>
            <a:pPr indent="0" marL="0">
              <a:lnSpc>
                <a:spcPts val="3400"/>
              </a:lnSpc>
              <a:buNone/>
            </a:pPr>
            <a:r>
              <a:rPr lang="en-US" sz="2800" b="1" dirty="0">
                <a:solidFill>
                  <a:srgbClr val="1E2761"/>
                </a:solidFill>
                <a:latin typeface="Cambria" pitchFamily="34" charset="0"/>
                <a:ea typeface="Cambria" pitchFamily="34" charset="-122"/>
                <a:cs typeface="Cambria" pitchFamily="34" charset="-120"/>
              </a:rPr>
              <a:t>that already knows your accounts</a:t>
            </a:r>
            <a:endParaRPr lang="en-US" sz="2800" dirty="0"/>
          </a:p>
        </p:txBody>
      </p:sp>
      <p:sp>
        <p:nvSpPr>
          <p:cNvPr id="3" name="Text 1"/>
          <p:cNvSpPr/>
          <p:nvPr/>
        </p:nvSpPr>
        <p:spPr>
          <a:xfrm>
            <a:off x="640080" y="2331720"/>
            <a:ext cx="5029200" cy="2194560"/>
          </a:xfrm>
          <a:prstGeom prst="rect">
            <a:avLst/>
          </a:prstGeom>
          <a:noFill/>
          <a:ln/>
        </p:spPr>
        <p:txBody>
          <a:bodyPr wrap="square" rtlCol="0" anchor="ctr"/>
          <a:lstStyle/>
          <a:p>
            <a:pPr indent="0" marL="0">
              <a:lnSpc>
                <a:spcPts val="2500"/>
              </a:lnSpc>
              <a:buNone/>
            </a:pPr>
            <a:r>
              <a:rPr lang="en-US" sz="1550" dirty="0">
                <a:solidFill>
                  <a:srgbClr val="5C6786"/>
                </a:solidFill>
                <a:latin typeface="Calibri" pitchFamily="34" charset="0"/>
                <a:ea typeface="Calibri" pitchFamily="34" charset="-122"/>
                <a:cs typeface="Calibri" pitchFamily="34" charset="-120"/>
              </a:rPr>
              <a:t>Connect your accounts once. Then just ask, in plain English, and Vaizle brings the answer back from wherever it lives.</a:t>
            </a:r>
            <a:endParaRPr lang="en-US" sz="1550" dirty="0"/>
          </a:p>
          <a:p>
            <a:pPr indent="0" marL="0">
              <a:lnSpc>
                <a:spcPts val="2500"/>
              </a:lnSpc>
              <a:buNone/>
            </a:pPr>
            <a:endParaRPr lang="en-US" sz="1550" dirty="0"/>
          </a:p>
          <a:p>
            <a:pPr indent="0" marL="0">
              <a:lnSpc>
                <a:spcPts val="2500"/>
              </a:lnSpc>
              <a:buNone/>
            </a:pPr>
            <a:r>
              <a:rPr lang="en-US" sz="1550" dirty="0">
                <a:solidFill>
                  <a:srgbClr val="5C6786"/>
                </a:solidFill>
                <a:latin typeface="Calibri" pitchFamily="34" charset="0"/>
                <a:ea typeface="Calibri" pitchFamily="34" charset="-122"/>
                <a:cs typeface="Calibri" pitchFamily="34" charset="-120"/>
              </a:rPr>
              <a:t>No dashboards to build. No stitching numbers together by hand. No starting over every time.</a:t>
            </a:r>
            <a:endParaRPr lang="en-US" sz="1550" dirty="0"/>
          </a:p>
        </p:txBody>
      </p:sp>
      <p:sp>
        <p:nvSpPr>
          <p:cNvPr id="4" name="Shape 2"/>
          <p:cNvSpPr/>
          <p:nvPr/>
        </p:nvSpPr>
        <p:spPr>
          <a:xfrm>
            <a:off x="640080" y="4846320"/>
            <a:ext cx="5029200" cy="777240"/>
          </a:xfrm>
          <a:prstGeom prst="roundRect">
            <a:avLst>
              <a:gd name="adj" fmla="val 14118"/>
            </a:avLst>
          </a:prstGeom>
          <a:solidFill>
            <a:srgbClr val="FFFFFF"/>
          </a:solidFill>
          <a:ln w="12700">
            <a:solidFill>
              <a:srgbClr val="C7D0E8"/>
            </a:solidFill>
            <a:prstDash val="solid"/>
          </a:ln>
          <a:effectLst>
            <a:outerShdw sx="100000" sy="100000" kx="0" ky="0" algn="bl" rotWithShape="0" blurRad="76200" dist="12700" dir="5400000">
              <a:srgbClr val="1E2761">
                <a:alpha val="12000"/>
              </a:srgbClr>
            </a:outerShdw>
          </a:effectLst>
        </p:spPr>
      </p:sp>
      <p:pic>
        <p:nvPicPr>
          <p:cNvPr id="5" name="Image 0" descr="/home/claude/vaizle-deck/assets/msg-navy.png">    </p:cNvPr>
          <p:cNvPicPr>
            <a:picLocks noChangeAspect="1"/>
          </p:cNvPicPr>
          <p:nvPr/>
        </p:nvPicPr>
        <p:blipFill>
          <a:blip r:embed="rId1"/>
          <a:stretch>
            <a:fillRect/>
          </a:stretch>
        </p:blipFill>
        <p:spPr>
          <a:xfrm>
            <a:off x="868680" y="5029200"/>
            <a:ext cx="411480" cy="411480"/>
          </a:xfrm>
          <a:prstGeom prst="rect">
            <a:avLst/>
          </a:prstGeom>
        </p:spPr>
      </p:pic>
      <p:sp>
        <p:nvSpPr>
          <p:cNvPr id="6" name="Text 3"/>
          <p:cNvSpPr/>
          <p:nvPr/>
        </p:nvSpPr>
        <p:spPr>
          <a:xfrm>
            <a:off x="1417320" y="4846320"/>
            <a:ext cx="4114800" cy="777240"/>
          </a:xfrm>
          <a:prstGeom prst="rect">
            <a:avLst/>
          </a:prstGeom>
          <a:noFill/>
          <a:ln/>
        </p:spPr>
        <p:txBody>
          <a:bodyPr wrap="square" rtlCol="0" anchor="ctr"/>
          <a:lstStyle/>
          <a:p>
            <a:pPr indent="0" marL="0">
              <a:buNone/>
            </a:pPr>
            <a:r>
              <a:rPr lang="en-US" sz="1350" b="1" dirty="0">
                <a:solidFill>
                  <a:srgbClr val="1E2761"/>
                </a:solidFill>
                <a:latin typeface="Calibri" pitchFamily="34" charset="0"/>
                <a:ea typeface="Calibri" pitchFamily="34" charset="-122"/>
                <a:cs typeface="Calibri" pitchFamily="34" charset="-120"/>
              </a:rPr>
              <a:t>One chat. Every channel, side by side.</a:t>
            </a:r>
            <a:endParaRPr lang="en-US" sz="1350" dirty="0"/>
          </a:p>
        </p:txBody>
      </p:sp>
      <p:sp>
        <p:nvSpPr>
          <p:cNvPr id="7" name="Shape 4"/>
          <p:cNvSpPr/>
          <p:nvPr/>
        </p:nvSpPr>
        <p:spPr>
          <a:xfrm flipV="1">
            <a:off x="9189720" y="2105169"/>
            <a:ext cx="699851" cy="1689591"/>
          </a:xfrm>
          <a:prstGeom prst="line">
            <a:avLst/>
          </a:prstGeom>
          <a:noFill/>
          <a:ln w="15875">
            <a:solidFill>
              <a:srgbClr val="B9C6EA"/>
            </a:solidFill>
            <a:prstDash val="solid"/>
          </a:ln>
        </p:spPr>
      </p:sp>
      <p:sp>
        <p:nvSpPr>
          <p:cNvPr id="8" name="Shape 5"/>
          <p:cNvSpPr/>
          <p:nvPr/>
        </p:nvSpPr>
        <p:spPr>
          <a:xfrm flipV="1">
            <a:off x="9189720" y="3094909"/>
            <a:ext cx="1689591" cy="699851"/>
          </a:xfrm>
          <a:prstGeom prst="line">
            <a:avLst/>
          </a:prstGeom>
          <a:noFill/>
          <a:ln w="15875">
            <a:solidFill>
              <a:srgbClr val="B9C6EA"/>
            </a:solidFill>
            <a:prstDash val="solid"/>
          </a:ln>
        </p:spPr>
      </p:sp>
      <p:sp>
        <p:nvSpPr>
          <p:cNvPr id="9" name="Shape 6"/>
          <p:cNvSpPr/>
          <p:nvPr/>
        </p:nvSpPr>
        <p:spPr>
          <a:xfrm>
            <a:off x="9189720" y="3794760"/>
            <a:ext cx="1689591" cy="699851"/>
          </a:xfrm>
          <a:prstGeom prst="line">
            <a:avLst/>
          </a:prstGeom>
          <a:noFill/>
          <a:ln w="15875">
            <a:solidFill>
              <a:srgbClr val="B9C6EA"/>
            </a:solidFill>
            <a:prstDash val="solid"/>
          </a:ln>
        </p:spPr>
      </p:sp>
      <p:sp>
        <p:nvSpPr>
          <p:cNvPr id="10" name="Shape 7"/>
          <p:cNvSpPr/>
          <p:nvPr/>
        </p:nvSpPr>
        <p:spPr>
          <a:xfrm>
            <a:off x="9189720" y="3794760"/>
            <a:ext cx="699851" cy="1689591"/>
          </a:xfrm>
          <a:prstGeom prst="line">
            <a:avLst/>
          </a:prstGeom>
          <a:noFill/>
          <a:ln w="15875">
            <a:solidFill>
              <a:srgbClr val="B9C6EA"/>
            </a:solidFill>
            <a:prstDash val="solid"/>
          </a:ln>
        </p:spPr>
      </p:sp>
      <p:sp>
        <p:nvSpPr>
          <p:cNvPr id="11" name="Shape 8"/>
          <p:cNvSpPr/>
          <p:nvPr/>
        </p:nvSpPr>
        <p:spPr>
          <a:xfrm flipH="1">
            <a:off x="8489869" y="3794760"/>
            <a:ext cx="699851" cy="1689591"/>
          </a:xfrm>
          <a:prstGeom prst="line">
            <a:avLst/>
          </a:prstGeom>
          <a:noFill/>
          <a:ln w="15875">
            <a:solidFill>
              <a:srgbClr val="B9C6EA"/>
            </a:solidFill>
            <a:prstDash val="solid"/>
          </a:ln>
        </p:spPr>
      </p:sp>
      <p:sp>
        <p:nvSpPr>
          <p:cNvPr id="12" name="Shape 9"/>
          <p:cNvSpPr/>
          <p:nvPr/>
        </p:nvSpPr>
        <p:spPr>
          <a:xfrm flipH="1">
            <a:off x="7500129" y="3794760"/>
            <a:ext cx="1689591" cy="699851"/>
          </a:xfrm>
          <a:prstGeom prst="line">
            <a:avLst/>
          </a:prstGeom>
          <a:noFill/>
          <a:ln w="15875">
            <a:solidFill>
              <a:srgbClr val="B9C6EA"/>
            </a:solidFill>
            <a:prstDash val="solid"/>
          </a:ln>
        </p:spPr>
      </p:sp>
      <p:sp>
        <p:nvSpPr>
          <p:cNvPr id="13" name="Shape 10"/>
          <p:cNvSpPr/>
          <p:nvPr/>
        </p:nvSpPr>
        <p:spPr>
          <a:xfrm flipH="1" flipV="1">
            <a:off x="7500129" y="3094909"/>
            <a:ext cx="1689591" cy="699851"/>
          </a:xfrm>
          <a:prstGeom prst="line">
            <a:avLst/>
          </a:prstGeom>
          <a:noFill/>
          <a:ln w="15875">
            <a:solidFill>
              <a:srgbClr val="B9C6EA"/>
            </a:solidFill>
            <a:prstDash val="solid"/>
          </a:ln>
        </p:spPr>
      </p:sp>
      <p:sp>
        <p:nvSpPr>
          <p:cNvPr id="14" name="Shape 11"/>
          <p:cNvSpPr/>
          <p:nvPr/>
        </p:nvSpPr>
        <p:spPr>
          <a:xfrm flipH="1" flipV="1">
            <a:off x="8489869" y="2105169"/>
            <a:ext cx="699851" cy="1689591"/>
          </a:xfrm>
          <a:prstGeom prst="line">
            <a:avLst/>
          </a:prstGeom>
          <a:noFill/>
          <a:ln w="15875">
            <a:solidFill>
              <a:srgbClr val="B9C6EA"/>
            </a:solidFill>
            <a:prstDash val="solid"/>
          </a:ln>
        </p:spPr>
      </p:sp>
      <p:sp>
        <p:nvSpPr>
          <p:cNvPr id="15" name="Shape 12"/>
          <p:cNvSpPr/>
          <p:nvPr/>
        </p:nvSpPr>
        <p:spPr>
          <a:xfrm>
            <a:off x="8531352" y="3136392"/>
            <a:ext cx="1316736" cy="1316736"/>
          </a:xfrm>
          <a:prstGeom prst="ellipse">
            <a:avLst/>
          </a:prstGeom>
          <a:solidFill>
            <a:srgbClr val="1E2761"/>
          </a:solidFill>
          <a:ln/>
          <a:effectLst>
            <a:outerShdw sx="100000" sy="100000" kx="0" ky="0" algn="bl" rotWithShape="0" blurRad="127000" dist="38100" dir="5400000">
              <a:srgbClr val="1E2761">
                <a:alpha val="30000"/>
              </a:srgbClr>
            </a:outerShdw>
          </a:effectLst>
        </p:spPr>
      </p:sp>
      <p:pic>
        <p:nvPicPr>
          <p:cNvPr id="16" name="Image 1" descr="/home/claude/vaizle-deck/assets/msg-white.png">    </p:cNvPr>
          <p:cNvPicPr>
            <a:picLocks noChangeAspect="1"/>
          </p:cNvPicPr>
          <p:nvPr/>
        </p:nvPicPr>
        <p:blipFill>
          <a:blip r:embed="rId2"/>
          <a:stretch>
            <a:fillRect/>
          </a:stretch>
        </p:blipFill>
        <p:spPr>
          <a:xfrm>
            <a:off x="8869680" y="3474720"/>
            <a:ext cx="640080" cy="640080"/>
          </a:xfrm>
          <a:prstGeom prst="rect">
            <a:avLst/>
          </a:prstGeom>
        </p:spPr>
      </p:pic>
      <p:sp>
        <p:nvSpPr>
          <p:cNvPr id="17" name="Shape 13"/>
          <p:cNvSpPr/>
          <p:nvPr/>
        </p:nvSpPr>
        <p:spPr>
          <a:xfrm>
            <a:off x="9560387" y="1775985"/>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18" name="Image 2" descr="/home/claude/vaizle-deck/assets/meta.png">    </p:cNvPr>
          <p:cNvPicPr>
            <a:picLocks noChangeAspect="1"/>
          </p:cNvPicPr>
          <p:nvPr/>
        </p:nvPicPr>
        <p:blipFill>
          <a:blip r:embed="rId3"/>
          <a:stretch>
            <a:fillRect/>
          </a:stretch>
        </p:blipFill>
        <p:spPr>
          <a:xfrm>
            <a:off x="9708520" y="1924118"/>
            <a:ext cx="362102" cy="362102"/>
          </a:xfrm>
          <a:prstGeom prst="rect">
            <a:avLst/>
          </a:prstGeom>
        </p:spPr>
      </p:pic>
      <p:sp>
        <p:nvSpPr>
          <p:cNvPr id="19" name="Shape 14"/>
          <p:cNvSpPr/>
          <p:nvPr/>
        </p:nvSpPr>
        <p:spPr>
          <a:xfrm>
            <a:off x="10550127" y="2765725"/>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20" name="Image 3" descr="/home/claude/vaizle-deck/assets/googleads.png">    </p:cNvPr>
          <p:cNvPicPr>
            <a:picLocks noChangeAspect="1"/>
          </p:cNvPicPr>
          <p:nvPr/>
        </p:nvPicPr>
        <p:blipFill>
          <a:blip r:embed="rId4"/>
          <a:stretch>
            <a:fillRect/>
          </a:stretch>
        </p:blipFill>
        <p:spPr>
          <a:xfrm>
            <a:off x="10698260" y="2913857"/>
            <a:ext cx="362102" cy="362102"/>
          </a:xfrm>
          <a:prstGeom prst="rect">
            <a:avLst/>
          </a:prstGeom>
        </p:spPr>
      </p:pic>
      <p:sp>
        <p:nvSpPr>
          <p:cNvPr id="21" name="Shape 15"/>
          <p:cNvSpPr/>
          <p:nvPr/>
        </p:nvSpPr>
        <p:spPr>
          <a:xfrm>
            <a:off x="10550127" y="4165427"/>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22" name="Image 4" descr="/home/claude/vaizle-deck/assets/linkedin.png">    </p:cNvPr>
          <p:cNvPicPr>
            <a:picLocks noChangeAspect="1"/>
          </p:cNvPicPr>
          <p:nvPr/>
        </p:nvPicPr>
        <p:blipFill>
          <a:blip r:embed="rId5"/>
          <a:stretch>
            <a:fillRect/>
          </a:stretch>
        </p:blipFill>
        <p:spPr>
          <a:xfrm>
            <a:off x="10698260" y="4313560"/>
            <a:ext cx="362102" cy="362102"/>
          </a:xfrm>
          <a:prstGeom prst="rect">
            <a:avLst/>
          </a:prstGeom>
        </p:spPr>
      </p:pic>
      <p:sp>
        <p:nvSpPr>
          <p:cNvPr id="23" name="Shape 16"/>
          <p:cNvSpPr/>
          <p:nvPr/>
        </p:nvSpPr>
        <p:spPr>
          <a:xfrm>
            <a:off x="9560387" y="5155167"/>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24" name="Image 5" descr="/home/claude/vaizle-deck/assets/youtube.png">    </p:cNvPr>
          <p:cNvPicPr>
            <a:picLocks noChangeAspect="1"/>
          </p:cNvPicPr>
          <p:nvPr/>
        </p:nvPicPr>
        <p:blipFill>
          <a:blip r:embed="rId6"/>
          <a:stretch>
            <a:fillRect/>
          </a:stretch>
        </p:blipFill>
        <p:spPr>
          <a:xfrm>
            <a:off x="9708520" y="5303300"/>
            <a:ext cx="362102" cy="362102"/>
          </a:xfrm>
          <a:prstGeom prst="rect">
            <a:avLst/>
          </a:prstGeom>
        </p:spPr>
      </p:pic>
      <p:sp>
        <p:nvSpPr>
          <p:cNvPr id="25" name="Shape 17"/>
          <p:cNvSpPr/>
          <p:nvPr/>
        </p:nvSpPr>
        <p:spPr>
          <a:xfrm>
            <a:off x="8160685" y="5155167"/>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26" name="Image 6" descr="/home/claude/vaizle-deck/assets/shopify.png">    </p:cNvPr>
          <p:cNvPicPr>
            <a:picLocks noChangeAspect="1"/>
          </p:cNvPicPr>
          <p:nvPr/>
        </p:nvPicPr>
        <p:blipFill>
          <a:blip r:embed="rId7"/>
          <a:stretch>
            <a:fillRect/>
          </a:stretch>
        </p:blipFill>
        <p:spPr>
          <a:xfrm>
            <a:off x="8308817" y="5303300"/>
            <a:ext cx="362102" cy="362102"/>
          </a:xfrm>
          <a:prstGeom prst="rect">
            <a:avLst/>
          </a:prstGeom>
        </p:spPr>
      </p:pic>
      <p:sp>
        <p:nvSpPr>
          <p:cNvPr id="27" name="Shape 18"/>
          <p:cNvSpPr/>
          <p:nvPr/>
        </p:nvSpPr>
        <p:spPr>
          <a:xfrm>
            <a:off x="7170945" y="4165427"/>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28" name="Image 7" descr="/home/claude/vaizle-deck/assets/googlesearchconsole.png">    </p:cNvPr>
          <p:cNvPicPr>
            <a:picLocks noChangeAspect="1"/>
          </p:cNvPicPr>
          <p:nvPr/>
        </p:nvPicPr>
        <p:blipFill>
          <a:blip r:embed="rId8"/>
          <a:stretch>
            <a:fillRect/>
          </a:stretch>
        </p:blipFill>
        <p:spPr>
          <a:xfrm>
            <a:off x="7319078" y="4313560"/>
            <a:ext cx="362102" cy="362102"/>
          </a:xfrm>
          <a:prstGeom prst="rect">
            <a:avLst/>
          </a:prstGeom>
        </p:spPr>
      </p:pic>
      <p:sp>
        <p:nvSpPr>
          <p:cNvPr id="29" name="Shape 19"/>
          <p:cNvSpPr/>
          <p:nvPr/>
        </p:nvSpPr>
        <p:spPr>
          <a:xfrm>
            <a:off x="7170945" y="2765725"/>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30" name="Image 8" descr="/home/claude/vaizle-deck/assets/googleanalytics.png">    </p:cNvPr>
          <p:cNvPicPr>
            <a:picLocks noChangeAspect="1"/>
          </p:cNvPicPr>
          <p:nvPr/>
        </p:nvPicPr>
        <p:blipFill>
          <a:blip r:embed="rId9"/>
          <a:stretch>
            <a:fillRect/>
          </a:stretch>
        </p:blipFill>
        <p:spPr>
          <a:xfrm>
            <a:off x="7319078" y="2913857"/>
            <a:ext cx="362102" cy="362102"/>
          </a:xfrm>
          <a:prstGeom prst="rect">
            <a:avLst/>
          </a:prstGeom>
        </p:spPr>
      </p:pic>
      <p:sp>
        <p:nvSpPr>
          <p:cNvPr id="31" name="Shape 20"/>
          <p:cNvSpPr/>
          <p:nvPr/>
        </p:nvSpPr>
        <p:spPr>
          <a:xfrm>
            <a:off x="8160685" y="1775985"/>
            <a:ext cx="658368" cy="658368"/>
          </a:xfrm>
          <a:prstGeom prst="ellipse">
            <a:avLst/>
          </a:prstGeom>
          <a:solidFill>
            <a:srgbClr val="FFFFFF"/>
          </a:solidFill>
          <a:ln w="12700">
            <a:solidFill>
              <a:srgbClr val="C7D0E8"/>
            </a:solidFill>
            <a:prstDash val="solid"/>
          </a:ln>
          <a:effectLst>
            <a:outerShdw sx="100000" sy="100000" kx="0" ky="0" algn="bl" rotWithShape="0" blurRad="101600" dist="25400" dir="5400000">
              <a:srgbClr val="1E2761">
                <a:alpha val="18000"/>
              </a:srgbClr>
            </a:outerShdw>
          </a:effectLst>
        </p:spPr>
      </p:sp>
      <p:pic>
        <p:nvPicPr>
          <p:cNvPr id="32" name="Image 9" descr="/home/claude/vaizle-deck/assets/instagram.png">    </p:cNvPr>
          <p:cNvPicPr>
            <a:picLocks noChangeAspect="1"/>
          </p:cNvPicPr>
          <p:nvPr/>
        </p:nvPicPr>
        <p:blipFill>
          <a:blip r:embed="rId10"/>
          <a:stretch>
            <a:fillRect/>
          </a:stretch>
        </p:blipFill>
        <p:spPr>
          <a:xfrm>
            <a:off x="8308817" y="1924118"/>
            <a:ext cx="362102" cy="362102"/>
          </a:xfrm>
          <a:prstGeom prst="rect">
            <a:avLst/>
          </a:prstGeom>
        </p:spPr>
      </p:pic>
      <p:sp>
        <p:nvSpPr>
          <p:cNvPr id="33" name="Text 21"/>
          <p:cNvSpPr/>
          <p:nvPr/>
        </p:nvSpPr>
        <p:spPr>
          <a:xfrm>
            <a:off x="6309360" y="6263640"/>
            <a:ext cx="5212080" cy="320040"/>
          </a:xfrm>
          <a:prstGeom prst="rect">
            <a:avLst/>
          </a:prstGeom>
          <a:noFill/>
          <a:ln/>
        </p:spPr>
        <p:txBody>
          <a:bodyPr wrap="square" rtlCol="0" anchor="ctr"/>
          <a:lstStyle/>
          <a:p>
            <a:pPr algn="ctr" indent="0" marL="0">
              <a:buNone/>
            </a:pPr>
            <a:r>
              <a:rPr lang="en-US" sz="950" dirty="0">
                <a:solidFill>
                  <a:srgbClr val="5C6786"/>
                </a:solidFill>
                <a:latin typeface="Calibri" pitchFamily="34" charset="0"/>
                <a:ea typeface="Calibri" pitchFamily="34" charset="-122"/>
                <a:cs typeface="Calibri" pitchFamily="34" charset="-120"/>
              </a:rPr>
              <a:t>Meta · Google Ads · LinkedIn · YouTube · Shopify · Search Console · Analytics · Instagram</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10881360" cy="548640"/>
          </a:xfrm>
          <a:prstGeom prst="rect">
            <a:avLst/>
          </a:prstGeom>
          <a:noFill/>
          <a:ln/>
        </p:spPr>
        <p:txBody>
          <a:bodyPr wrap="square" rtlCol="0" anchor="ctr"/>
          <a:lstStyle/>
          <a:p>
            <a:pPr indent="0" marL="0">
              <a:buNone/>
            </a:pPr>
            <a:r>
              <a:rPr lang="en-US" sz="3000" b="1" dirty="0">
                <a:solidFill>
                  <a:srgbClr val="1E2761"/>
                </a:solidFill>
                <a:latin typeface="Cambria" pitchFamily="34" charset="0"/>
                <a:ea typeface="Cambria" pitchFamily="34" charset="-122"/>
                <a:cs typeface="Cambria" pitchFamily="34" charset="-120"/>
              </a:rPr>
              <a:t>Generic LLMs vs Vaizle</a:t>
            </a:r>
            <a:endParaRPr lang="en-US" sz="3000" dirty="0"/>
          </a:p>
        </p:txBody>
      </p:sp>
      <p:sp>
        <p:nvSpPr>
          <p:cNvPr id="3" name="Text 1"/>
          <p:cNvSpPr/>
          <p:nvPr/>
        </p:nvSpPr>
        <p:spPr>
          <a:xfrm>
            <a:off x="640080" y="1051560"/>
            <a:ext cx="10881360" cy="411480"/>
          </a:xfrm>
          <a:prstGeom prst="rect">
            <a:avLst/>
          </a:prstGeom>
          <a:noFill/>
          <a:ln/>
        </p:spPr>
        <p:txBody>
          <a:bodyPr wrap="square" rtlCol="0" anchor="ctr"/>
          <a:lstStyle/>
          <a:p>
            <a:pPr indent="0" marL="0">
              <a:buNone/>
            </a:pPr>
            <a:r>
              <a:rPr lang="en-US" sz="1450" i="1" dirty="0">
                <a:solidFill>
                  <a:srgbClr val="5C6786"/>
                </a:solidFill>
                <a:latin typeface="Calibri" pitchFamily="34" charset="0"/>
                <a:ea typeface="Calibri" pitchFamily="34" charset="-122"/>
                <a:cs typeface="Calibri" pitchFamily="34" charset="-120"/>
              </a:rPr>
              <a:t>Vaizle isn't a smarter prompt. It's the analytics work already done for you.</a:t>
            </a:r>
            <a:endParaRPr lang="en-US" sz="145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640080" y="1691640"/>
          <a:ext cx="10881360" cy="4572000"/>
        </p:xfrm>
        <a:graphic>
          <a:graphicData uri="http://schemas.openxmlformats.org/drawingml/2006/table">
            <a:tbl>
              <a:tblPr/>
              <a:tblGrid>
                <a:gridCol w="2743200"/>
                <a:gridCol w="4069080"/>
                <a:gridCol w="4069080"/>
              </a:tblGrid>
              <a:tr h="502920">
                <a:tc>
                  <a:txBody>
                    <a:bodyPr/>
                    <a:lstStyle/>
                    <a:p>
                      <a:pPr indent="0" marL="0">
                        <a:buNone/>
                      </a:pPr>
                      <a:endParaRPr lang="en-US" sz="1200" dirty="0"/>
                    </a:p>
                  </a:txBody>
                  <a:tcPr marL="91440" marR="91440" marT="45720" marB="45720">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FFFFF"/>
                    </a:solidFill>
                  </a:tcPr>
                </a:tc>
                <a:tc>
                  <a:txBody>
                    <a:bodyPr/>
                    <a:lstStyle/>
                    <a:p>
                      <a:pPr algn="ctr" indent="0" marL="0">
                        <a:buNone/>
                      </a:pPr>
                      <a:r>
                        <a:rPr lang="en-US" sz="1300" b="1" dirty="0">
                          <a:solidFill>
                            <a:srgbClr val="5C6786"/>
                          </a:solidFill>
                          <a:latin typeface="Calibri" pitchFamily="34" charset="0"/>
                          <a:ea typeface="Calibri" pitchFamily="34" charset="-122"/>
                          <a:cs typeface="Calibri" pitchFamily="34" charset="-120"/>
                        </a:rPr>
                        <a:t>Generic LLMs</a:t>
                      </a:r>
                      <a:endParaRPr lang="en-US" sz="130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4F6FB"/>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Vaizle</a:t>
                      </a:r>
                      <a:endParaRPr lang="en-US" sz="130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1E2761"/>
                    </a:solidFill>
                  </a:tcPr>
                </a:tc>
              </a:tr>
              <a:tr h="777240">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Getting started</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4F6FB"/>
                    </a:solidFill>
                  </a:tcPr>
                </a:tc>
                <a:tc>
                  <a:txBody>
                    <a:bodyPr/>
                    <a:lstStyle/>
                    <a:p>
                      <a:pPr indent="0" marL="0">
                        <a:buNone/>
                      </a:pPr>
                      <a:r>
                        <a:rPr lang="en-US" sz="1250" dirty="0">
                          <a:solidFill>
                            <a:srgbClr val="5C6786"/>
                          </a:solidFill>
                          <a:latin typeface="Calibri" pitchFamily="34" charset="0"/>
                          <a:ea typeface="Calibri" pitchFamily="34" charset="-122"/>
                          <a:cs typeface="Calibri" pitchFamily="34" charset="-120"/>
                        </a:rPr>
                        <a:t>Upload files, wire up MCPs, connect APIs</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tcPr>
                </a:tc>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Connect your accounts once</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FE7E0"/>
                    </a:solidFill>
                  </a:tcPr>
                </a:tc>
              </a:tr>
              <a:tr h="777240">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Explaining your business</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4F6FB"/>
                    </a:solidFill>
                  </a:tcPr>
                </a:tc>
                <a:tc>
                  <a:txBody>
                    <a:bodyPr/>
                    <a:lstStyle/>
                    <a:p>
                      <a:pPr indent="0" marL="0">
                        <a:buNone/>
                      </a:pPr>
                      <a:r>
                        <a:rPr lang="en-US" sz="1250" dirty="0">
                          <a:solidFill>
                            <a:srgbClr val="5C6786"/>
                          </a:solidFill>
                          <a:latin typeface="Calibri" pitchFamily="34" charset="0"/>
                          <a:ea typeface="Calibri" pitchFamily="34" charset="-122"/>
                          <a:cs typeface="Calibri" pitchFamily="34" charset="-120"/>
                        </a:rPr>
                        <a:t>Re-explain your metrics, goals &amp; context every time</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tcPr>
                </a:tc>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Context stays with the analysis</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FE7E0"/>
                    </a:solidFill>
                  </a:tcPr>
                </a:tc>
              </a:tr>
              <a:tr h="777240">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Questions across channels</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4F6FB"/>
                    </a:solidFill>
                  </a:tcPr>
                </a:tc>
                <a:tc>
                  <a:txBody>
                    <a:bodyPr/>
                    <a:lstStyle/>
                    <a:p>
                      <a:pPr indent="0" marL="0">
                        <a:buNone/>
                      </a:pPr>
                      <a:r>
                        <a:rPr lang="en-US" sz="1250" dirty="0">
                          <a:solidFill>
                            <a:srgbClr val="5C6786"/>
                          </a:solidFill>
                          <a:latin typeface="Calibri" pitchFamily="34" charset="0"/>
                          <a:ea typeface="Calibri" pitchFamily="34" charset="-122"/>
                          <a:cs typeface="Calibri" pitchFamily="34" charset="-120"/>
                        </a:rPr>
                        <a:t>Stitch everything together yourself</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tcPr>
                </a:tc>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Ask across ads, social, web &amp; commerce</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FE7E0"/>
                    </a:solidFill>
                  </a:tcPr>
                </a:tc>
              </a:tr>
              <a:tr h="777240">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Doing it again next week</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4F6FB"/>
                    </a:solidFill>
                  </a:tcPr>
                </a:tc>
                <a:tc>
                  <a:txBody>
                    <a:bodyPr/>
                    <a:lstStyle/>
                    <a:p>
                      <a:pPr indent="0" marL="0">
                        <a:buNone/>
                      </a:pPr>
                      <a:r>
                        <a:rPr lang="en-US" sz="1250" dirty="0">
                          <a:solidFill>
                            <a:srgbClr val="5C6786"/>
                          </a:solidFill>
                          <a:latin typeface="Calibri" pitchFamily="34" charset="0"/>
                          <a:ea typeface="Calibri" pitchFamily="34" charset="-122"/>
                          <a:cs typeface="Calibri" pitchFamily="34" charset="-120"/>
                        </a:rPr>
                        <a:t>Rebuild the prompt, rebuild the workflow</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tcPr>
                </a:tc>
                <a:tc>
                  <a:txBody>
                    <a:bodyPr/>
                    <a:lstStyle/>
                    <a:p>
                      <a:pPr indent="0" marL="0">
                        <a:buNone/>
                      </a:pPr>
                      <a:r>
                        <a:rPr lang="en-US" sz="1250" b="1" dirty="0">
                          <a:solidFill>
                            <a:srgbClr val="1E2761"/>
                          </a:solidFill>
                          <a:latin typeface="Calibri" pitchFamily="34" charset="0"/>
                          <a:ea typeface="Calibri" pitchFamily="34" charset="-122"/>
                          <a:cs typeface="Calibri" pitchFamily="34" charset="-120"/>
                        </a:rPr>
                        <a:t>Reports and checks run on their own</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FE7E0"/>
                    </a:solidFill>
                  </a:tcPr>
                </a:tc>
              </a:tr>
              <a:tr h="822960">
                <a:tc>
                  <a:txBody>
                    <a:bodyPr/>
                    <a:lstStyle/>
                    <a:p>
                      <a:pPr indent="0" marL="0">
                        <a:buNone/>
                      </a:pPr>
                      <a:r>
                        <a:rPr lang="en-US" sz="1250" b="1" dirty="0">
                          <a:solidFill>
                            <a:srgbClr val="FFFFFF"/>
                          </a:solidFill>
                          <a:latin typeface="Calibri" pitchFamily="34" charset="0"/>
                          <a:ea typeface="Calibri" pitchFamily="34" charset="-122"/>
                          <a:cs typeface="Calibri" pitchFamily="34" charset="-120"/>
                        </a:rPr>
                        <a:t>Bottom line</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141A47"/>
                    </a:solidFill>
                  </a:tcPr>
                </a:tc>
                <a:tc>
                  <a:txBody>
                    <a:bodyPr/>
                    <a:lstStyle/>
                    <a:p>
                      <a:pPr indent="0" marL="0">
                        <a:buNone/>
                      </a:pPr>
                      <a:r>
                        <a:rPr lang="en-US" sz="1250" i="1" dirty="0">
                          <a:solidFill>
                            <a:srgbClr val="FFFFFF"/>
                          </a:solidFill>
                          <a:latin typeface="Calibri" pitchFamily="34" charset="0"/>
                          <a:ea typeface="Calibri" pitchFamily="34" charset="-122"/>
                          <a:cs typeface="Calibri" pitchFamily="34" charset="-120"/>
                        </a:rPr>
                        <a:t>You build the analytics setup around the LLM</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141A47"/>
                    </a:solidFill>
                  </a:tcPr>
                </a:tc>
                <a:tc>
                  <a:txBody>
                    <a:bodyPr/>
                    <a:lstStyle/>
                    <a:p>
                      <a:pPr indent="0" marL="0">
                        <a:buNone/>
                      </a:pPr>
                      <a:r>
                        <a:rPr lang="en-US" sz="1250" b="1" dirty="0">
                          <a:solidFill>
                            <a:srgbClr val="FFFFFF"/>
                          </a:solidFill>
                          <a:latin typeface="Calibri" pitchFamily="34" charset="0"/>
                          <a:ea typeface="Calibri" pitchFamily="34" charset="-122"/>
                          <a:cs typeface="Calibri" pitchFamily="34" charset="-120"/>
                        </a:rPr>
                        <a:t>The analytics setup is already built</a:t>
                      </a:r>
                      <a:endParaRPr lang="en-US" sz="1250" dirty="0">
                        <a:latin typeface="Calibri" charset="0"/>
                        <a:ea typeface="Calibri" charset="0"/>
                        <a:cs typeface="Calibri" charset="0"/>
                      </a:endParaRPr>
                    </a:p>
                  </a:txBody>
                  <a:tcPr marL="91440" marR="91440" marT="45720" marB="45720" anchor="ctr">
                    <a:lnL w="9525" cap="flat" cmpd="sng" algn="ctr">
                      <a:solidFill>
                        <a:srgbClr val="E3E7F3"/>
                      </a:solidFill>
                      <a:prstDash val="solid"/>
                      <a:round/>
                      <a:headEnd type="none" w="med" len="med"/>
                      <a:tailEnd type="none" w="med" len="med"/>
                    </a:lnL>
                    <a:lnR w="9525" cap="flat" cmpd="sng" algn="ctr">
                      <a:solidFill>
                        <a:srgbClr val="E3E7F3"/>
                      </a:solidFill>
                      <a:prstDash val="solid"/>
                      <a:round/>
                      <a:headEnd type="none" w="med" len="med"/>
                      <a:tailEnd type="none" w="med" len="med"/>
                    </a:lnR>
                    <a:lnT w="9525" cap="flat" cmpd="sng" algn="ctr">
                      <a:solidFill>
                        <a:srgbClr val="E3E7F3"/>
                      </a:solidFill>
                      <a:prstDash val="solid"/>
                      <a:round/>
                      <a:headEnd type="none" w="med" len="med"/>
                      <a:tailEnd type="none" w="med" len="med"/>
                    </a:lnT>
                    <a:lnB w="9525" cap="flat" cmpd="sng" algn="ctr">
                      <a:solidFill>
                        <a:srgbClr val="E3E7F3"/>
                      </a:solidFill>
                      <a:prstDash val="solid"/>
                      <a:round/>
                      <a:headEnd type="none" w="med" len="med"/>
                      <a:tailEnd type="none" w="med" len="med"/>
                    </a:lnB>
                    <a:solidFill>
                      <a:srgbClr val="FF6B4A"/>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B"/>
        </a:solidFill>
      </p:bgPr>
    </p:bg>
    <p:spTree>
      <p:nvGrpSpPr>
        <p:cNvPr id="1" name=""/>
        <p:cNvGrpSpPr/>
        <p:nvPr/>
      </p:nvGrpSpPr>
      <p:grpSpPr>
        <a:xfrm>
          <a:off x="0" y="0"/>
          <a:ext cx="0" cy="0"/>
          <a:chOff x="0" y="0"/>
          <a:chExt cx="0" cy="0"/>
        </a:xfrm>
      </p:grpSpPr>
      <p:sp>
        <p:nvSpPr>
          <p:cNvPr id="2" name="Text 0"/>
          <p:cNvSpPr/>
          <p:nvPr/>
        </p:nvSpPr>
        <p:spPr>
          <a:xfrm>
            <a:off x="640080" y="548640"/>
            <a:ext cx="10881360" cy="1234440"/>
          </a:xfrm>
          <a:prstGeom prst="rect">
            <a:avLst/>
          </a:prstGeom>
          <a:noFill/>
          <a:ln/>
        </p:spPr>
        <p:txBody>
          <a:bodyPr wrap="square" rtlCol="0" anchor="ctr"/>
          <a:lstStyle/>
          <a:p>
            <a:pPr indent="0" marL="0">
              <a:lnSpc>
                <a:spcPts val="3600"/>
              </a:lnSpc>
              <a:buNone/>
            </a:pPr>
            <a:r>
              <a:rPr lang="en-US" sz="3000" b="1" dirty="0">
                <a:solidFill>
                  <a:srgbClr val="1E2761"/>
                </a:solidFill>
                <a:latin typeface="Cambria" pitchFamily="34" charset="0"/>
                <a:ea typeface="Cambria" pitchFamily="34" charset="-122"/>
                <a:cs typeface="Cambria" pitchFamily="34" charset="-120"/>
              </a:rPr>
              <a:t>Built for real marketing work,</a:t>
            </a:r>
            <a:endParaRPr lang="en-US" sz="3000" dirty="0"/>
          </a:p>
          <a:p>
            <a:pPr indent="0" marL="0">
              <a:lnSpc>
                <a:spcPts val="3600"/>
              </a:lnSpc>
              <a:buNone/>
            </a:pPr>
            <a:r>
              <a:rPr lang="en-US" sz="3000" b="1" dirty="0">
                <a:solidFill>
                  <a:srgbClr val="1E2761"/>
                </a:solidFill>
                <a:latin typeface="Cambria" pitchFamily="34" charset="0"/>
                <a:ea typeface="Cambria" pitchFamily="34" charset="-122"/>
                <a:cs typeface="Cambria" pitchFamily="34" charset="-120"/>
              </a:rPr>
              <a:t>not just chat</a:t>
            </a:r>
            <a:endParaRPr lang="en-US" sz="3000" dirty="0"/>
          </a:p>
        </p:txBody>
      </p:sp>
      <p:sp>
        <p:nvSpPr>
          <p:cNvPr id="3" name="Shape 1"/>
          <p:cNvSpPr/>
          <p:nvPr/>
        </p:nvSpPr>
        <p:spPr>
          <a:xfrm>
            <a:off x="640080" y="1965960"/>
            <a:ext cx="3429000" cy="2057400"/>
          </a:xfrm>
          <a:prstGeom prst="roundRect">
            <a:avLst>
              <a:gd name="adj" fmla="val 4444"/>
            </a:avLst>
          </a:prstGeom>
          <a:solidFill>
            <a:srgbClr val="FFFFFF"/>
          </a:solidFill>
          <a:ln w="12700">
            <a:solidFill>
              <a:srgbClr val="C7D0E8"/>
            </a:solidFill>
            <a:prstDash val="solid"/>
          </a:ln>
          <a:effectLst>
            <a:outerShdw sx="100000" sy="100000" kx="0" ky="0" algn="bl" rotWithShape="0" blurRad="101600" dist="25400" dir="5400000">
              <a:srgbClr val="1E2761">
                <a:alpha val="10000"/>
              </a:srgbClr>
            </a:outerShdw>
          </a:effectLst>
        </p:spPr>
      </p:sp>
      <p:sp>
        <p:nvSpPr>
          <p:cNvPr id="4" name="Shape 2"/>
          <p:cNvSpPr/>
          <p:nvPr/>
        </p:nvSpPr>
        <p:spPr>
          <a:xfrm>
            <a:off x="960120" y="2286000"/>
            <a:ext cx="685800" cy="685800"/>
          </a:xfrm>
          <a:prstGeom prst="ellipse">
            <a:avLst/>
          </a:prstGeom>
          <a:solidFill>
            <a:srgbClr val="1E2761"/>
          </a:solidFill>
          <a:ln/>
        </p:spPr>
      </p:sp>
      <p:pic>
        <p:nvPicPr>
          <p:cNvPr id="5" name="Image 0" descr="/home/claude/vaizle-deck/assets/msg-white.png">    </p:cNvPr>
          <p:cNvPicPr>
            <a:picLocks noChangeAspect="1"/>
          </p:cNvPicPr>
          <p:nvPr/>
        </p:nvPicPr>
        <p:blipFill>
          <a:blip r:embed="rId1"/>
          <a:stretch>
            <a:fillRect/>
          </a:stretch>
        </p:blipFill>
        <p:spPr>
          <a:xfrm>
            <a:off x="1124712" y="2450592"/>
            <a:ext cx="356616" cy="356616"/>
          </a:xfrm>
          <a:prstGeom prst="rect">
            <a:avLst/>
          </a:prstGeom>
        </p:spPr>
      </p:pic>
      <p:sp>
        <p:nvSpPr>
          <p:cNvPr id="6" name="Text 3"/>
          <p:cNvSpPr/>
          <p:nvPr/>
        </p:nvSpPr>
        <p:spPr>
          <a:xfrm>
            <a:off x="960120" y="3081528"/>
            <a:ext cx="2788920" cy="365760"/>
          </a:xfrm>
          <a:prstGeom prst="rect">
            <a:avLst/>
          </a:prstGeom>
          <a:noFill/>
          <a:ln/>
        </p:spPr>
        <p:txBody>
          <a:bodyPr wrap="square" rtlCol="0" anchor="ctr"/>
          <a:lstStyle/>
          <a:p>
            <a:pPr indent="0" marL="0">
              <a:buNone/>
            </a:pPr>
            <a:r>
              <a:rPr lang="en-US" sz="1500" b="1" dirty="0">
                <a:solidFill>
                  <a:srgbClr val="1E2761"/>
                </a:solidFill>
                <a:latin typeface="Calibri" pitchFamily="34" charset="0"/>
                <a:ea typeface="Calibri" pitchFamily="34" charset="-122"/>
                <a:cs typeface="Calibri" pitchFamily="34" charset="-120"/>
              </a:rPr>
              <a:t>Ask across everything</a:t>
            </a:r>
            <a:endParaRPr lang="en-US" sz="1500" dirty="0"/>
          </a:p>
        </p:txBody>
      </p:sp>
      <p:sp>
        <p:nvSpPr>
          <p:cNvPr id="7" name="Text 4"/>
          <p:cNvSpPr/>
          <p:nvPr/>
        </p:nvSpPr>
        <p:spPr>
          <a:xfrm>
            <a:off x="960120" y="3447288"/>
            <a:ext cx="2788920" cy="530352"/>
          </a:xfrm>
          <a:prstGeom prst="rect">
            <a:avLst/>
          </a:prstGeom>
          <a:noFill/>
          <a:ln/>
        </p:spPr>
        <p:txBody>
          <a:bodyPr wrap="square" rtlCol="0" anchor="ctr"/>
          <a:lstStyle/>
          <a:p>
            <a:pPr indent="0" marL="0">
              <a:lnSpc>
                <a:spcPts val="1600"/>
              </a:lnSpc>
              <a:buNone/>
            </a:pPr>
            <a:r>
              <a:rPr lang="en-US" sz="1200" dirty="0">
                <a:solidFill>
                  <a:srgbClr val="5C6786"/>
                </a:solidFill>
                <a:latin typeface="Calibri" pitchFamily="34" charset="0"/>
                <a:ea typeface="Calibri" pitchFamily="34" charset="-122"/>
                <a:cs typeface="Calibri" pitchFamily="34" charset="-120"/>
              </a:rPr>
              <a:t>Ads, social, web and store, all in one conversation.</a:t>
            </a:r>
            <a:endParaRPr lang="en-US" sz="1200" dirty="0"/>
          </a:p>
        </p:txBody>
      </p:sp>
      <p:sp>
        <p:nvSpPr>
          <p:cNvPr id="8" name="Shape 5"/>
          <p:cNvSpPr/>
          <p:nvPr/>
        </p:nvSpPr>
        <p:spPr>
          <a:xfrm>
            <a:off x="4389120" y="1965960"/>
            <a:ext cx="3429000" cy="2057400"/>
          </a:xfrm>
          <a:prstGeom prst="roundRect">
            <a:avLst>
              <a:gd name="adj" fmla="val 4444"/>
            </a:avLst>
          </a:prstGeom>
          <a:solidFill>
            <a:srgbClr val="FFFFFF"/>
          </a:solidFill>
          <a:ln w="12700">
            <a:solidFill>
              <a:srgbClr val="C7D0E8"/>
            </a:solidFill>
            <a:prstDash val="solid"/>
          </a:ln>
          <a:effectLst>
            <a:outerShdw sx="100000" sy="100000" kx="0" ky="0" algn="bl" rotWithShape="0" blurRad="101600" dist="25400" dir="5400000">
              <a:srgbClr val="1E2761">
                <a:alpha val="10000"/>
              </a:srgbClr>
            </a:outerShdw>
          </a:effectLst>
        </p:spPr>
      </p:sp>
      <p:sp>
        <p:nvSpPr>
          <p:cNvPr id="9" name="Shape 6"/>
          <p:cNvSpPr/>
          <p:nvPr/>
        </p:nvSpPr>
        <p:spPr>
          <a:xfrm>
            <a:off x="4709160" y="2286000"/>
            <a:ext cx="685800" cy="685800"/>
          </a:xfrm>
          <a:prstGeom prst="ellipse">
            <a:avLst/>
          </a:prstGeom>
          <a:solidFill>
            <a:srgbClr val="FFE7E0"/>
          </a:solidFill>
          <a:ln/>
        </p:spPr>
      </p:sp>
      <p:pic>
        <p:nvPicPr>
          <p:cNvPr id="10" name="Image 1" descr="/home/claude/vaizle-deck/assets/refresh-coral.png">    </p:cNvPr>
          <p:cNvPicPr>
            <a:picLocks noChangeAspect="1"/>
          </p:cNvPicPr>
          <p:nvPr/>
        </p:nvPicPr>
        <p:blipFill>
          <a:blip r:embed="rId2"/>
          <a:stretch>
            <a:fillRect/>
          </a:stretch>
        </p:blipFill>
        <p:spPr>
          <a:xfrm>
            <a:off x="4873752" y="2450592"/>
            <a:ext cx="356616" cy="356616"/>
          </a:xfrm>
          <a:prstGeom prst="rect">
            <a:avLst/>
          </a:prstGeom>
        </p:spPr>
      </p:pic>
      <p:sp>
        <p:nvSpPr>
          <p:cNvPr id="11" name="Text 7"/>
          <p:cNvSpPr/>
          <p:nvPr/>
        </p:nvSpPr>
        <p:spPr>
          <a:xfrm>
            <a:off x="4709160" y="3081528"/>
            <a:ext cx="2788920" cy="365760"/>
          </a:xfrm>
          <a:prstGeom prst="rect">
            <a:avLst/>
          </a:prstGeom>
          <a:noFill/>
          <a:ln/>
        </p:spPr>
        <p:txBody>
          <a:bodyPr wrap="square" rtlCol="0" anchor="ctr"/>
          <a:lstStyle/>
          <a:p>
            <a:pPr indent="0" marL="0">
              <a:buNone/>
            </a:pPr>
            <a:r>
              <a:rPr lang="en-US" sz="1500" b="1" dirty="0">
                <a:solidFill>
                  <a:srgbClr val="1E2761"/>
                </a:solidFill>
                <a:latin typeface="Calibri" pitchFamily="34" charset="0"/>
                <a:ea typeface="Calibri" pitchFamily="34" charset="-122"/>
                <a:cs typeface="Calibri" pitchFamily="34" charset="-120"/>
              </a:rPr>
              <a:t>It runs on its own</a:t>
            </a:r>
            <a:endParaRPr lang="en-US" sz="1500" dirty="0"/>
          </a:p>
        </p:txBody>
      </p:sp>
      <p:sp>
        <p:nvSpPr>
          <p:cNvPr id="12" name="Text 8"/>
          <p:cNvSpPr/>
          <p:nvPr/>
        </p:nvSpPr>
        <p:spPr>
          <a:xfrm>
            <a:off x="4709160" y="3447288"/>
            <a:ext cx="2788920" cy="530352"/>
          </a:xfrm>
          <a:prstGeom prst="rect">
            <a:avLst/>
          </a:prstGeom>
          <a:noFill/>
          <a:ln/>
        </p:spPr>
        <p:txBody>
          <a:bodyPr wrap="square" rtlCol="0" anchor="ctr"/>
          <a:lstStyle/>
          <a:p>
            <a:pPr indent="0" marL="0">
              <a:lnSpc>
                <a:spcPts val="1600"/>
              </a:lnSpc>
              <a:buNone/>
            </a:pPr>
            <a:r>
              <a:rPr lang="en-US" sz="1200" dirty="0">
                <a:solidFill>
                  <a:srgbClr val="5C6786"/>
                </a:solidFill>
                <a:latin typeface="Calibri" pitchFamily="34" charset="0"/>
                <a:ea typeface="Calibri" pitchFamily="34" charset="-122"/>
                <a:cs typeface="Calibri" pitchFamily="34" charset="-120"/>
              </a:rPr>
              <a:t>Reports and checks fire on schedule, no re-prompting.</a:t>
            </a:r>
            <a:endParaRPr lang="en-US" sz="1200" dirty="0"/>
          </a:p>
        </p:txBody>
      </p:sp>
      <p:sp>
        <p:nvSpPr>
          <p:cNvPr id="13" name="Shape 9"/>
          <p:cNvSpPr/>
          <p:nvPr/>
        </p:nvSpPr>
        <p:spPr>
          <a:xfrm>
            <a:off x="8138160" y="1965960"/>
            <a:ext cx="3429000" cy="2057400"/>
          </a:xfrm>
          <a:prstGeom prst="roundRect">
            <a:avLst>
              <a:gd name="adj" fmla="val 4444"/>
            </a:avLst>
          </a:prstGeom>
          <a:solidFill>
            <a:srgbClr val="FFFFFF"/>
          </a:solidFill>
          <a:ln w="12700">
            <a:solidFill>
              <a:srgbClr val="C7D0E8"/>
            </a:solidFill>
            <a:prstDash val="solid"/>
          </a:ln>
          <a:effectLst>
            <a:outerShdw sx="100000" sy="100000" kx="0" ky="0" algn="bl" rotWithShape="0" blurRad="101600" dist="25400" dir="5400000">
              <a:srgbClr val="1E2761">
                <a:alpha val="10000"/>
              </a:srgbClr>
            </a:outerShdw>
          </a:effectLst>
        </p:spPr>
      </p:sp>
      <p:sp>
        <p:nvSpPr>
          <p:cNvPr id="14" name="Shape 10"/>
          <p:cNvSpPr/>
          <p:nvPr/>
        </p:nvSpPr>
        <p:spPr>
          <a:xfrm>
            <a:off x="8458200" y="2286000"/>
            <a:ext cx="685800" cy="685800"/>
          </a:xfrm>
          <a:prstGeom prst="ellipse">
            <a:avLst/>
          </a:prstGeom>
          <a:solidFill>
            <a:srgbClr val="FFE7E0"/>
          </a:solidFill>
          <a:ln/>
        </p:spPr>
      </p:sp>
      <p:pic>
        <p:nvPicPr>
          <p:cNvPr id="15" name="Image 2" descr="/home/claude/vaizle-deck/assets/layers-coral.png">    </p:cNvPr>
          <p:cNvPicPr>
            <a:picLocks noChangeAspect="1"/>
          </p:cNvPicPr>
          <p:nvPr/>
        </p:nvPicPr>
        <p:blipFill>
          <a:blip r:embed="rId3"/>
          <a:stretch>
            <a:fillRect/>
          </a:stretch>
        </p:blipFill>
        <p:spPr>
          <a:xfrm>
            <a:off x="8622792" y="2450592"/>
            <a:ext cx="356616" cy="356616"/>
          </a:xfrm>
          <a:prstGeom prst="rect">
            <a:avLst/>
          </a:prstGeom>
        </p:spPr>
      </p:pic>
      <p:sp>
        <p:nvSpPr>
          <p:cNvPr id="16" name="Text 11"/>
          <p:cNvSpPr/>
          <p:nvPr/>
        </p:nvSpPr>
        <p:spPr>
          <a:xfrm>
            <a:off x="8458200" y="3081528"/>
            <a:ext cx="2788920" cy="365760"/>
          </a:xfrm>
          <a:prstGeom prst="rect">
            <a:avLst/>
          </a:prstGeom>
          <a:noFill/>
          <a:ln/>
        </p:spPr>
        <p:txBody>
          <a:bodyPr wrap="square" rtlCol="0" anchor="ctr"/>
          <a:lstStyle/>
          <a:p>
            <a:pPr indent="0" marL="0">
              <a:buNone/>
            </a:pPr>
            <a:r>
              <a:rPr lang="en-US" sz="1500" b="1" dirty="0">
                <a:solidFill>
                  <a:srgbClr val="1E2761"/>
                </a:solidFill>
                <a:latin typeface="Calibri" pitchFamily="34" charset="0"/>
                <a:ea typeface="Calibri" pitchFamily="34" charset="-122"/>
                <a:cs typeface="Calibri" pitchFamily="34" charset="-120"/>
              </a:rPr>
              <a:t>Keep an eye on rivals</a:t>
            </a:r>
            <a:endParaRPr lang="en-US" sz="1500" dirty="0"/>
          </a:p>
        </p:txBody>
      </p:sp>
      <p:sp>
        <p:nvSpPr>
          <p:cNvPr id="17" name="Text 12"/>
          <p:cNvSpPr/>
          <p:nvPr/>
        </p:nvSpPr>
        <p:spPr>
          <a:xfrm>
            <a:off x="8458200" y="3447288"/>
            <a:ext cx="2788920" cy="530352"/>
          </a:xfrm>
          <a:prstGeom prst="rect">
            <a:avLst/>
          </a:prstGeom>
          <a:noFill/>
          <a:ln/>
        </p:spPr>
        <p:txBody>
          <a:bodyPr wrap="square" rtlCol="0" anchor="ctr"/>
          <a:lstStyle/>
          <a:p>
            <a:pPr indent="0" marL="0">
              <a:lnSpc>
                <a:spcPts val="1600"/>
              </a:lnSpc>
              <a:buNone/>
            </a:pPr>
            <a:r>
              <a:rPr lang="en-US" sz="1200" dirty="0">
                <a:solidFill>
                  <a:srgbClr val="5C6786"/>
                </a:solidFill>
                <a:latin typeface="Calibri" pitchFamily="34" charset="0"/>
                <a:ea typeface="Calibri" pitchFamily="34" charset="-122"/>
                <a:cs typeface="Calibri" pitchFamily="34" charset="-120"/>
              </a:rPr>
              <a:t>Track competitor accounts alongside your own numbers.</a:t>
            </a:r>
            <a:endParaRPr lang="en-US" sz="1200" dirty="0"/>
          </a:p>
        </p:txBody>
      </p:sp>
      <p:sp>
        <p:nvSpPr>
          <p:cNvPr id="18" name="Shape 13"/>
          <p:cNvSpPr/>
          <p:nvPr/>
        </p:nvSpPr>
        <p:spPr>
          <a:xfrm>
            <a:off x="640080" y="4617720"/>
            <a:ext cx="10881360" cy="1600200"/>
          </a:xfrm>
          <a:prstGeom prst="roundRect">
            <a:avLst>
              <a:gd name="adj" fmla="val 5714"/>
            </a:avLst>
          </a:prstGeom>
          <a:solidFill>
            <a:srgbClr val="1E2761"/>
          </a:solidFill>
          <a:ln/>
        </p:spPr>
      </p:sp>
      <p:sp>
        <p:nvSpPr>
          <p:cNvPr id="19" name="Text 14"/>
          <p:cNvSpPr/>
          <p:nvPr/>
        </p:nvSpPr>
        <p:spPr>
          <a:xfrm>
            <a:off x="640080" y="4873752"/>
            <a:ext cx="3627120" cy="685800"/>
          </a:xfrm>
          <a:prstGeom prst="rect">
            <a:avLst/>
          </a:prstGeom>
          <a:noFill/>
          <a:ln/>
        </p:spPr>
        <p:txBody>
          <a:bodyPr wrap="square" rtlCol="0" anchor="ctr"/>
          <a:lstStyle/>
          <a:p>
            <a:pPr algn="ctr" indent="0" marL="0">
              <a:buNone/>
            </a:pPr>
            <a:r>
              <a:rPr lang="en-US" sz="3400" b="1" dirty="0">
                <a:solidFill>
                  <a:srgbClr val="FF6B4A"/>
                </a:solidFill>
                <a:latin typeface="Cambria" pitchFamily="34" charset="0"/>
                <a:ea typeface="Cambria" pitchFamily="34" charset="-122"/>
                <a:cs typeface="Cambria" pitchFamily="34" charset="-120"/>
              </a:rPr>
              <a:t>$100M+</a:t>
            </a:r>
            <a:endParaRPr lang="en-US" sz="3400" dirty="0"/>
          </a:p>
        </p:txBody>
      </p:sp>
      <p:sp>
        <p:nvSpPr>
          <p:cNvPr id="20" name="Text 15"/>
          <p:cNvSpPr/>
          <p:nvPr/>
        </p:nvSpPr>
        <p:spPr>
          <a:xfrm>
            <a:off x="640080" y="5577840"/>
            <a:ext cx="3627120" cy="457200"/>
          </a:xfrm>
          <a:prstGeom prst="rect">
            <a:avLst/>
          </a:prstGeom>
          <a:noFill/>
          <a:ln/>
        </p:spPr>
        <p:txBody>
          <a:bodyPr wrap="square" rtlCol="0" anchor="ctr"/>
          <a:lstStyle/>
          <a:p>
            <a:pPr algn="ctr" indent="0" marL="0">
              <a:buNone/>
            </a:pPr>
            <a:r>
              <a:rPr lang="en-US" sz="1200" dirty="0">
                <a:solidFill>
                  <a:srgbClr val="CADCFC"/>
                </a:solidFill>
                <a:latin typeface="Calibri" pitchFamily="34" charset="0"/>
                <a:ea typeface="Calibri" pitchFamily="34" charset="-122"/>
                <a:cs typeface="Calibri" pitchFamily="34" charset="-120"/>
              </a:rPr>
              <a:t>ad spend analysed</a:t>
            </a:r>
            <a:endParaRPr lang="en-US" sz="1200" dirty="0"/>
          </a:p>
        </p:txBody>
      </p:sp>
      <p:sp>
        <p:nvSpPr>
          <p:cNvPr id="21" name="Text 16"/>
          <p:cNvSpPr/>
          <p:nvPr/>
        </p:nvSpPr>
        <p:spPr>
          <a:xfrm>
            <a:off x="4267200" y="4873752"/>
            <a:ext cx="3627120" cy="685800"/>
          </a:xfrm>
          <a:prstGeom prst="rect">
            <a:avLst/>
          </a:prstGeom>
          <a:noFill/>
          <a:ln/>
        </p:spPr>
        <p:txBody>
          <a:bodyPr wrap="square" rtlCol="0" anchor="ctr"/>
          <a:lstStyle/>
          <a:p>
            <a:pPr algn="ctr" indent="0" marL="0">
              <a:buNone/>
            </a:pPr>
            <a:r>
              <a:rPr lang="en-US" sz="3400" b="1" dirty="0">
                <a:solidFill>
                  <a:srgbClr val="FF6B4A"/>
                </a:solidFill>
                <a:latin typeface="Cambria" pitchFamily="34" charset="0"/>
                <a:ea typeface="Cambria" pitchFamily="34" charset="-122"/>
                <a:cs typeface="Cambria" pitchFamily="34" charset="-120"/>
              </a:rPr>
              <a:t>10B+</a:t>
            </a:r>
            <a:endParaRPr lang="en-US" sz="3400" dirty="0"/>
          </a:p>
        </p:txBody>
      </p:sp>
      <p:sp>
        <p:nvSpPr>
          <p:cNvPr id="22" name="Text 17"/>
          <p:cNvSpPr/>
          <p:nvPr/>
        </p:nvSpPr>
        <p:spPr>
          <a:xfrm>
            <a:off x="4267200" y="5577840"/>
            <a:ext cx="3627120" cy="457200"/>
          </a:xfrm>
          <a:prstGeom prst="rect">
            <a:avLst/>
          </a:prstGeom>
          <a:noFill/>
          <a:ln/>
        </p:spPr>
        <p:txBody>
          <a:bodyPr wrap="square" rtlCol="0" anchor="ctr"/>
          <a:lstStyle/>
          <a:p>
            <a:pPr algn="ctr" indent="0" marL="0">
              <a:buNone/>
            </a:pPr>
            <a:r>
              <a:rPr lang="en-US" sz="1200" dirty="0">
                <a:solidFill>
                  <a:srgbClr val="CADCFC"/>
                </a:solidFill>
                <a:latin typeface="Calibri" pitchFamily="34" charset="0"/>
                <a:ea typeface="Calibri" pitchFamily="34" charset="-122"/>
                <a:cs typeface="Calibri" pitchFamily="34" charset="-120"/>
              </a:rPr>
              <a:t>impressions processed</a:t>
            </a:r>
            <a:endParaRPr lang="en-US" sz="1200" dirty="0"/>
          </a:p>
        </p:txBody>
      </p:sp>
      <p:sp>
        <p:nvSpPr>
          <p:cNvPr id="23" name="Shape 18"/>
          <p:cNvSpPr/>
          <p:nvPr/>
        </p:nvSpPr>
        <p:spPr>
          <a:xfrm>
            <a:off x="4267200" y="4892040"/>
            <a:ext cx="914" cy="1051560"/>
          </a:xfrm>
          <a:prstGeom prst="line">
            <a:avLst/>
          </a:prstGeom>
          <a:noFill/>
          <a:ln w="12700">
            <a:solidFill>
              <a:srgbClr val="3A4590"/>
            </a:solidFill>
            <a:prstDash val="solid"/>
          </a:ln>
        </p:spPr>
      </p:sp>
      <p:sp>
        <p:nvSpPr>
          <p:cNvPr id="24" name="Text 19"/>
          <p:cNvSpPr/>
          <p:nvPr/>
        </p:nvSpPr>
        <p:spPr>
          <a:xfrm>
            <a:off x="7894320" y="4873752"/>
            <a:ext cx="3627120" cy="685800"/>
          </a:xfrm>
          <a:prstGeom prst="rect">
            <a:avLst/>
          </a:prstGeom>
          <a:noFill/>
          <a:ln/>
        </p:spPr>
        <p:txBody>
          <a:bodyPr wrap="square" rtlCol="0" anchor="ctr"/>
          <a:lstStyle/>
          <a:p>
            <a:pPr algn="ctr" indent="0" marL="0">
              <a:buNone/>
            </a:pPr>
            <a:r>
              <a:rPr lang="en-US" sz="3400" b="1" dirty="0">
                <a:solidFill>
                  <a:srgbClr val="FF6B4A"/>
                </a:solidFill>
                <a:latin typeface="Cambria" pitchFamily="34" charset="0"/>
                <a:ea typeface="Cambria" pitchFamily="34" charset="-122"/>
                <a:cs typeface="Cambria" pitchFamily="34" charset="-120"/>
              </a:rPr>
              <a:t>5,000+</a:t>
            </a:r>
            <a:endParaRPr lang="en-US" sz="3400" dirty="0"/>
          </a:p>
        </p:txBody>
      </p:sp>
      <p:sp>
        <p:nvSpPr>
          <p:cNvPr id="25" name="Text 20"/>
          <p:cNvSpPr/>
          <p:nvPr/>
        </p:nvSpPr>
        <p:spPr>
          <a:xfrm>
            <a:off x="7894320" y="5577840"/>
            <a:ext cx="3627120" cy="457200"/>
          </a:xfrm>
          <a:prstGeom prst="rect">
            <a:avLst/>
          </a:prstGeom>
          <a:noFill/>
          <a:ln/>
        </p:spPr>
        <p:txBody>
          <a:bodyPr wrap="square" rtlCol="0" anchor="ctr"/>
          <a:lstStyle/>
          <a:p>
            <a:pPr algn="ctr" indent="0" marL="0">
              <a:buNone/>
            </a:pPr>
            <a:r>
              <a:rPr lang="en-US" sz="1200" dirty="0">
                <a:solidFill>
                  <a:srgbClr val="CADCFC"/>
                </a:solidFill>
                <a:latin typeface="Calibri" pitchFamily="34" charset="0"/>
                <a:ea typeface="Calibri" pitchFamily="34" charset="-122"/>
                <a:cs typeface="Calibri" pitchFamily="34" charset="-120"/>
              </a:rPr>
              <a:t>marketers, 90+ countries</a:t>
            </a:r>
            <a:endParaRPr lang="en-US" sz="1200" dirty="0"/>
          </a:p>
        </p:txBody>
      </p:sp>
      <p:sp>
        <p:nvSpPr>
          <p:cNvPr id="26" name="Shape 21"/>
          <p:cNvSpPr/>
          <p:nvPr/>
        </p:nvSpPr>
        <p:spPr>
          <a:xfrm>
            <a:off x="7894320" y="4892040"/>
            <a:ext cx="914" cy="1051560"/>
          </a:xfrm>
          <a:prstGeom prst="line">
            <a:avLst/>
          </a:prstGeom>
          <a:noFill/>
          <a:ln w="12700">
            <a:solidFill>
              <a:srgbClr val="3A4590"/>
            </a:solidFill>
            <a:prstDash val="solid"/>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2377440" y="-2194560"/>
            <a:ext cx="5486400" cy="5486400"/>
          </a:xfrm>
          <a:prstGeom prst="ellipse">
            <a:avLst/>
          </a:prstGeom>
          <a:solidFill>
            <a:srgbClr val="141A47"/>
          </a:solidFill>
          <a:ln/>
        </p:spPr>
      </p:sp>
      <p:sp>
        <p:nvSpPr>
          <p:cNvPr id="3" name="Shape 1"/>
          <p:cNvSpPr/>
          <p:nvPr/>
        </p:nvSpPr>
        <p:spPr>
          <a:xfrm>
            <a:off x="9326880" y="3840480"/>
            <a:ext cx="5029200" cy="5029200"/>
          </a:xfrm>
          <a:prstGeom prst="ellipse">
            <a:avLst/>
          </a:prstGeom>
          <a:solidFill>
            <a:srgbClr val="141A47"/>
          </a:solidFill>
          <a:ln/>
        </p:spPr>
      </p:sp>
      <p:sp>
        <p:nvSpPr>
          <p:cNvPr id="4" name="Text 2"/>
          <p:cNvSpPr/>
          <p:nvPr/>
        </p:nvSpPr>
        <p:spPr>
          <a:xfrm>
            <a:off x="0" y="1600200"/>
            <a:ext cx="12191695" cy="1737360"/>
          </a:xfrm>
          <a:prstGeom prst="rect">
            <a:avLst/>
          </a:prstGeom>
          <a:noFill/>
          <a:ln/>
        </p:spPr>
        <p:txBody>
          <a:bodyPr wrap="square" rtlCol="0" anchor="ctr"/>
          <a:lstStyle/>
          <a:p>
            <a:pPr algn="ctr" indent="0" marL="0">
              <a:lnSpc>
                <a:spcPts val="4400"/>
              </a:lnSpc>
              <a:buNone/>
            </a:pPr>
            <a:r>
              <a:rPr lang="en-US" sz="3800" b="1" dirty="0">
                <a:solidFill>
                  <a:srgbClr val="FFFFFF"/>
                </a:solidFill>
                <a:latin typeface="Cambria" pitchFamily="34" charset="0"/>
                <a:ea typeface="Cambria" pitchFamily="34" charset="-122"/>
                <a:cs typeface="Cambria" pitchFamily="34" charset="-120"/>
              </a:rPr>
              <a:t>See it work on your</a:t>
            </a:r>
            <a:endParaRPr lang="en-US" sz="3800" dirty="0"/>
          </a:p>
          <a:p>
            <a:pPr algn="ctr" indent="0" marL="0">
              <a:lnSpc>
                <a:spcPts val="4400"/>
              </a:lnSpc>
              <a:buNone/>
            </a:pPr>
            <a:r>
              <a:rPr lang="en-US" sz="3800" b="1" dirty="0">
                <a:solidFill>
                  <a:srgbClr val="FFFFFF"/>
                </a:solidFill>
                <a:latin typeface="Cambria" pitchFamily="34" charset="0"/>
                <a:ea typeface="Cambria" pitchFamily="34" charset="-122"/>
                <a:cs typeface="Cambria" pitchFamily="34" charset="-120"/>
              </a:rPr>
              <a:t>real accounts</a:t>
            </a:r>
            <a:endParaRPr lang="en-US" sz="3800" dirty="0"/>
          </a:p>
        </p:txBody>
      </p:sp>
      <p:sp>
        <p:nvSpPr>
          <p:cNvPr id="5" name="Text 3"/>
          <p:cNvSpPr/>
          <p:nvPr/>
        </p:nvSpPr>
        <p:spPr>
          <a:xfrm>
            <a:off x="0" y="3246120"/>
            <a:ext cx="12191695" cy="457200"/>
          </a:xfrm>
          <a:prstGeom prst="rect">
            <a:avLst/>
          </a:prstGeom>
          <a:noFill/>
          <a:ln/>
        </p:spPr>
        <p:txBody>
          <a:bodyPr wrap="square" rtlCol="0" anchor="ctr"/>
          <a:lstStyle/>
          <a:p>
            <a:pPr algn="ctr" indent="0" marL="0">
              <a:buNone/>
            </a:pPr>
            <a:r>
              <a:rPr lang="en-US" sz="1550" dirty="0">
                <a:solidFill>
                  <a:srgbClr val="CADCFC"/>
                </a:solidFill>
                <a:latin typeface="Calibri" pitchFamily="34" charset="0"/>
                <a:ea typeface="Calibri" pitchFamily="34" charset="-122"/>
                <a:cs typeface="Calibri" pitchFamily="34" charset="-120"/>
              </a:rPr>
              <a:t>Fifteen minutes. Your accounts, your numbers, real answers.</a:t>
            </a:r>
            <a:endParaRPr lang="en-US" sz="1550" dirty="0"/>
          </a:p>
        </p:txBody>
      </p:sp>
      <p:sp>
        <p:nvSpPr>
          <p:cNvPr id="6" name="Shape 4">
            <a:hlinkClick r:id="rId1" tooltip=""/>
          </p:cNvPr>
          <p:cNvSpPr/>
          <p:nvPr/>
        </p:nvSpPr>
        <p:spPr>
          <a:xfrm>
            <a:off x="4724248" y="3977640"/>
            <a:ext cx="2743200" cy="777240"/>
          </a:xfrm>
          <a:prstGeom prst="roundRect">
            <a:avLst>
              <a:gd name="adj" fmla="val 49412"/>
            </a:avLst>
          </a:prstGeom>
          <a:solidFill>
            <a:srgbClr val="FF6B4A"/>
          </a:solidFill>
          <a:ln/>
          <a:effectLst>
            <a:outerShdw sx="100000" sy="100000" kx="0" ky="0" algn="bl" rotWithShape="0" blurRad="177800" dist="50800" dir="5400000">
              <a:srgbClr val="000000">
                <a:alpha val="35000"/>
              </a:srgbClr>
            </a:outerShdw>
          </a:effectLst>
        </p:spPr>
      </p:sp>
      <p:sp>
        <p:nvSpPr>
          <p:cNvPr id="7" name="Text 5">
            <a:hlinkClick r:id="rId1" tooltip=""/>
          </p:cNvPr>
          <p:cNvSpPr/>
          <p:nvPr/>
        </p:nvSpPr>
        <p:spPr>
          <a:xfrm>
            <a:off x="4724248" y="3977640"/>
            <a:ext cx="2240280" cy="777240"/>
          </a:xfrm>
          <a:prstGeom prst="rect">
            <a:avLst/>
          </a:prstGeom>
          <a:noFill/>
          <a:ln/>
        </p:spPr>
        <p:txBody>
          <a:bodyPr wrap="square" rtlCol="0" anchor="ctr"/>
          <a:lstStyle/>
          <a:p>
            <a:pPr algn="ctr" indent="0" marL="0">
              <a:buNone/>
            </a:pPr>
            <a:r>
              <a:rPr lang="en-US" sz="1700" b="1" u="sng" dirty="0">
                <a:solidFill>
                  <a:srgbClr val="FFFFFF"/>
                </a:solidFill>
                <a:latin typeface="Calibri" pitchFamily="34" charset="0"/>
                <a:ea typeface="Calibri" pitchFamily="34" charset="-122"/>
                <a:cs typeface="Calibri" pitchFamily="34" charset="-120"/>
                <a:hlinkClick r:id="rId1" invalidUrl="" action="" tgtFrame="" tooltip="" history="1" highlightClick="0" endSnd="0">
                  <a:extLst>
                    <a:ext uri="{A12FA001-AC4F-418D-AE19-62706E023703}">
                      <ahyp:hlinkClr xmlns:ahyp="http://schemas.microsoft.com/office/drawing/2018/hyperlinkcolor" val="tx"/>
                    </a:ext>
                  </a:extLst>
                </a:hlinkClick>
              </a:rPr>
              <a:t>Book a Demo</a:t>
            </a:r>
            <a:endParaRPr lang="en-US" sz="1700" dirty="0"/>
          </a:p>
        </p:txBody>
      </p:sp>
      <p:pic>
        <p:nvPicPr>
          <p:cNvPr id="8" name="Image 0" descr="/home/claude/vaizle-deck/assets/arrow-white.png">    </p:cNvPr>
          <p:cNvPicPr>
            <a:picLocks noChangeAspect="1"/>
          </p:cNvPicPr>
          <p:nvPr/>
        </p:nvPicPr>
        <p:blipFill>
          <a:blip r:embed="rId2"/>
          <a:stretch>
            <a:fillRect/>
          </a:stretch>
        </p:blipFill>
        <p:spPr>
          <a:xfrm>
            <a:off x="6900520" y="4224528"/>
            <a:ext cx="274320" cy="274320"/>
          </a:xfrm>
          <a:prstGeom prst="rect">
            <a:avLst/>
          </a:prstGeom>
        </p:spPr>
      </p:pic>
      <p:sp>
        <p:nvSpPr>
          <p:cNvPr id="9" name="Text 6"/>
          <p:cNvSpPr/>
          <p:nvPr/>
        </p:nvSpPr>
        <p:spPr>
          <a:xfrm>
            <a:off x="0" y="6126480"/>
            <a:ext cx="12191695" cy="365760"/>
          </a:xfrm>
          <a:prstGeom prst="rect">
            <a:avLst/>
          </a:prstGeom>
          <a:noFill/>
          <a:ln/>
        </p:spPr>
        <p:txBody>
          <a:bodyPr wrap="square" rtlCol="0" anchor="ctr"/>
          <a:lstStyle/>
          <a:p>
            <a:pPr algn="ctr" indent="0" marL="0">
              <a:buNone/>
            </a:pPr>
            <a:r>
              <a:rPr lang="en-US" sz="1100" dirty="0">
                <a:solidFill>
                  <a:srgbClr val="7C8AC0"/>
                </a:solidFill>
                <a:latin typeface="Calibri" pitchFamily="34" charset="0"/>
                <a:ea typeface="Calibri" pitchFamily="34" charset="-122"/>
                <a:cs typeface="Calibri" pitchFamily="34" charset="-120"/>
              </a:rPr>
              <a:t>Meta  ·  Google Ads  ·  LinkedIn  ·  Google Analytics  ·  Shopify  ·  and more</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2026-08-24T11:18:20Z</dcterms:created>
  <dcterms:modified xsi:type="dcterms:W3CDTF">2026-08-24T11:18:20Z</dcterms:modified>
</cp:coreProperties>
</file>