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Holding slide — leave this up while you are being introduced and while you walk on. Say nothing to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~1 min. Each bar is longer than the last — years of work, one source at a time. Swap the year on the first bar for the real 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~30 sec. First time you name the product, and it arrives as the end of a story. Eight scattered scripts collapsing into one input box — that IS the product thesis.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4:30–5:10 — Don't name the general AI. 'One of the big general models — you all use it.' Keep it respectful; it is genuinely good, and that makes the point stronger.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5:20–6:00 — Show the evidence BEFORE the verdict. 'You cannot read this from row 20 — you do not need to. Look at the shape.' Left: paragraphs. Right: a table of your own store numbers. Then walk through what each could see.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Straight from the two screenshots. The general AI rounded to 8.7x and openly hedged — it told me my ROAS 'might be 6x in reality' and asked for my RTO rate. Vaizle had 8.61x to two decimals AND the ₹1,90,900 of reversals sitting against it. Spare ammunition if you want it: Meta counted 1,875 purchases; the store recorded 1,773 orders.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5:10–6:20 — The heart of the talk. The general AI even flagged RTO — it KNEW what was missing. It just couldn't see it. Pause before advancing.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6:50–7:40 — The most expensive slide in the deck. Both answers are competent. Follow the left one and you put ₹10 lakh a month into an account whose checkout is broken. Say the bottom line slowly.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it, stop, count to three. Be fair to the general AI here — it was articulate, it caught the RTO risk on its own, it just could not see. That fairness is what makes the next slide land.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7:10–7:50 — Both had the same class of intelligence. One had four layers of context the other structurally cannot get.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7:50–9:20 — Spend most time on 02: 'This is the one no general AI can ever have. Your refunds live in your store, not on Meta.' 04 lands with the D2C crowd.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~30 seconds. Say the roles, then ONE proof line — 'we have been buying media since 2014 and we still do it every day' — and move. Swap the brand names for logos and for whichever clients you are cleared to show. This slide buys you the room's attention for the next fourteen minutes; do not over-talk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 competitor read from Meta Ad Library, one week. It counted their ads, their video mix, their discount depth, and told us the gap was offer breadth — not positioning. No dashboard anywhere gives you that sentence.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the Hinglish line out loud — it lands. This is your own ad copy, and the tool called it your most emotionally distinctive, confidence-led voice versus generic sale copy. Then the flip side: consistency or promotional narrowness? Meanwhile competitors were running exchange offers, WhatsApp CTAs and store-led deals. No dashboard on earth reads Hinglish creative and forms a view about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~1 min. Real, unedited product moment — after the founder briefing, IT suggested the weekly dashboard with alerts. Read the quote off the screen slowly. This replaces the invented 9:14 AM alert with something that actually happened, which the room can feel.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~45 sec. Real inbox, real scheduled briefings from alerts@vaizle.com — client names blurred. Point out the dates: this has been running for years, not a demo. Pairs with the previous slide: it offered to watch, and this is what watching looks like.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11:20–12:00 — The thesis, stated once at the end rather than promised at the start. Then: 'Let me show you it running live.'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12:10–13:40 — These cards are the live product, unedited (note the Shopify tags — store-aware questions). Launch the demo from here: pick the first card on screen and run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13:30–14:15 — The only time this frame appears. By now the room has SEEN the difference, so the slide states a conclusion instead of setting one up. Do not explain it — say only the last line, and say it small. Underselling here is what stops the ending sounding like an ad.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14:15–15:00 — The opening question handed back — now sitting in an input bar, ready to send. Last words of the talk. No product name, no ask.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15:00–25:00 — Ten minutes, clean screen, no offer on it. Mention the trial and the stall in your own words at the end of the Q&amp;A instead.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0:40–1:30 — The talk STARTS here. Hand off from your bio: ‘I am going to talk about AI in a minute. First I want to show you one account.’ The typing dots are the joke — the reply that never comes. Let the room find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1:00–2:00 — Real account, ours. Read the numbers slowly and admire them honestly — this IS a good month.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2:00–2:30 — Say 'we', not 'you'. You're not testing the room, you're admitting something. That's what makes the next slide land instead of feeling like a gotcha.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2:30–3:30 — Let the room do the maths themselves. Then say it plainly: scaling this account would have poured money into a bucket with a hole in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3:30–4:15 — Meta-positive, said with conviction. The ad account was healthy. The BUSINESS was leaking. No platform can see past its own boundary — that is not a flaw, it is a boundary.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~45 sec. ⚠ REPLACE WITH YOUR REAL STORY — do not say this unless it happened. The dashed bar is the month that never came. Say the second line only after the room has looked at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~1.5 min. The heart of it, seconds after the red numbers. The dashed boxes are everything the report could not reach. Own it plainly, do not soften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png"/><Relationship Id="rId3" Type="http://schemas.openxmlformats.org/officeDocument/2006/relationships/image" Target="../media/image-2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image" Target="../media/image-23-3.png"/><Relationship Id="rId4" Type="http://schemas.openxmlformats.org/officeDocument/2006/relationships/image" Target="../media/image-2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png"/><Relationship Id="rId3" Type="http://schemas.openxmlformats.org/officeDocument/2006/relationships/image" Target="../media/image-2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3A3A40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435320" cy="45720"/>
          </a:xfrm>
          <a:prstGeom prst="rect">
            <a:avLst/>
          </a:prstGeom>
          <a:solidFill>
            <a:srgbClr val="CE3DDB"/>
          </a:solidFill>
          <a:ln/>
        </p:spPr>
      </p:sp>
      <p:sp>
        <p:nvSpPr>
          <p:cNvPr id="5" name="Shape 2"/>
          <p:cNvSpPr/>
          <p:nvPr/>
        </p:nvSpPr>
        <p:spPr>
          <a:xfrm>
            <a:off x="777240" y="1508760"/>
            <a:ext cx="2020824" cy="326441"/>
          </a:xfrm>
          <a:prstGeom prst="rect">
            <a:avLst/>
          </a:prstGeom>
          <a:solidFill>
            <a:srgbClr val="CE3DDB"/>
          </a:solidFill>
          <a:ln/>
        </p:spPr>
      </p:sp>
      <p:sp>
        <p:nvSpPr>
          <p:cNvPr id="6" name="Shape 3"/>
          <p:cNvSpPr/>
          <p:nvPr/>
        </p:nvSpPr>
        <p:spPr>
          <a:xfrm>
            <a:off x="777240" y="2037283"/>
            <a:ext cx="2020824" cy="326441"/>
          </a:xfrm>
          <a:prstGeom prst="rect">
            <a:avLst/>
          </a:prstGeom>
          <a:solidFill>
            <a:srgbClr val="FFC200"/>
          </a:solidFill>
          <a:ln/>
        </p:spPr>
      </p:sp>
      <p:sp>
        <p:nvSpPr>
          <p:cNvPr id="7" name="Shape 4"/>
          <p:cNvSpPr/>
          <p:nvPr/>
        </p:nvSpPr>
        <p:spPr>
          <a:xfrm>
            <a:off x="777240" y="2565806"/>
            <a:ext cx="2020824" cy="326441"/>
          </a:xfrm>
          <a:prstGeom prst="rect">
            <a:avLst/>
          </a:prstGeom>
          <a:solidFill>
            <a:srgbClr val="007AC6"/>
          </a:solidFill>
          <a:ln/>
        </p:spPr>
      </p:sp>
      <p:sp>
        <p:nvSpPr>
          <p:cNvPr id="8" name="Text 5"/>
          <p:cNvSpPr/>
          <p:nvPr/>
        </p:nvSpPr>
        <p:spPr>
          <a:xfrm>
            <a:off x="777240" y="2880360"/>
            <a:ext cx="107899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7800"/>
              </a:lnSpc>
              <a:buNone/>
            </a:pPr>
            <a:r>
              <a:rPr lang="en-US" sz="6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for</a:t>
            </a:r>
            <a:endParaRPr lang="en-US" sz="6200" dirty="0"/>
          </a:p>
          <a:p>
            <a:pPr indent="0" marL="0">
              <a:lnSpc>
                <a:spcPts val="7800"/>
              </a:lnSpc>
              <a:buNone/>
            </a:pPr>
            <a:r>
              <a:rPr lang="en-US" sz="6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Marketing</a:t>
            </a:r>
            <a:endParaRPr lang="en-US" sz="6200" dirty="0"/>
          </a:p>
        </p:txBody>
      </p:sp>
      <p:sp>
        <p:nvSpPr>
          <p:cNvPr id="9" name="Text 6"/>
          <p:cNvSpPr/>
          <p:nvPr/>
        </p:nvSpPr>
        <p:spPr>
          <a:xfrm>
            <a:off x="822960" y="544068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C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Nitan Jain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22960" y="603504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spc="100" kern="0" dirty="0">
                <a:solidFill>
                  <a:srgbClr val="9E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Chandigarh Growth Summit 2026</a:t>
            </a:r>
            <a:endParaRPr lang="en-US" sz="2000" dirty="0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4353197" cy="45720"/>
          </a:xfrm>
          <a:prstGeom prst="rect">
            <a:avLst/>
          </a:prstGeom>
          <a:solidFill>
            <a:srgbClr val="FFC200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8640" y="1005840"/>
            <a:ext cx="11155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we started pulling in the rest.</a:t>
            </a:r>
            <a:endParaRPr lang="en-US" sz="4600" dirty="0"/>
          </a:p>
        </p:txBody>
      </p:sp>
      <p:sp>
        <p:nvSpPr>
          <p:cNvPr id="8" name="Shape 4"/>
          <p:cNvSpPr/>
          <p:nvPr/>
        </p:nvSpPr>
        <p:spPr>
          <a:xfrm>
            <a:off x="548640" y="2148840"/>
            <a:ext cx="2743200" cy="713232"/>
          </a:xfrm>
          <a:prstGeom prst="roundRect">
            <a:avLst>
              <a:gd name="adj" fmla="val 15385"/>
            </a:avLst>
          </a:prstGeom>
          <a:solidFill>
            <a:srgbClr val="007AC6"/>
          </a:solidFill>
          <a:ln/>
        </p:spPr>
      </p:sp>
      <p:sp>
        <p:nvSpPr>
          <p:cNvPr id="9" name="Text 5"/>
          <p:cNvSpPr/>
          <p:nvPr/>
        </p:nvSpPr>
        <p:spPr>
          <a:xfrm>
            <a:off x="914400" y="2148840"/>
            <a:ext cx="21031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</a:t>
            </a:r>
            <a:endParaRPr lang="en-US" sz="2400" dirty="0"/>
          </a:p>
        </p:txBody>
      </p:sp>
      <p:sp>
        <p:nvSpPr>
          <p:cNvPr id="10" name="Text 6"/>
          <p:cNvSpPr/>
          <p:nvPr/>
        </p:nvSpPr>
        <p:spPr>
          <a:xfrm>
            <a:off x="3520440" y="2148840"/>
            <a:ext cx="1463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2019</a:t>
            </a:r>
            <a:endParaRPr lang="en-US" sz="1700" dirty="0"/>
          </a:p>
        </p:txBody>
      </p:sp>
      <p:sp>
        <p:nvSpPr>
          <p:cNvPr id="11" name="Shape 7"/>
          <p:cNvSpPr/>
          <p:nvPr/>
        </p:nvSpPr>
        <p:spPr>
          <a:xfrm>
            <a:off x="548640" y="2990088"/>
            <a:ext cx="4937760" cy="713232"/>
          </a:xfrm>
          <a:prstGeom prst="roundRect">
            <a:avLst>
              <a:gd name="adj" fmla="val 15385"/>
            </a:avLst>
          </a:prstGeom>
          <a:solidFill>
            <a:srgbClr val="CE3DDB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2990088"/>
            <a:ext cx="4297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the store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5715000" y="2990088"/>
            <a:ext cx="1463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</a:t>
            </a:r>
            <a:endParaRPr lang="en-US" sz="1700" dirty="0"/>
          </a:p>
        </p:txBody>
      </p:sp>
      <p:sp>
        <p:nvSpPr>
          <p:cNvPr id="14" name="Shape 10"/>
          <p:cNvSpPr/>
          <p:nvPr/>
        </p:nvSpPr>
        <p:spPr>
          <a:xfrm>
            <a:off x="548640" y="3831336"/>
            <a:ext cx="7132320" cy="713232"/>
          </a:xfrm>
          <a:prstGeom prst="roundRect">
            <a:avLst>
              <a:gd name="adj" fmla="val 15385"/>
            </a:avLst>
          </a:prstGeom>
          <a:solidFill>
            <a:srgbClr val="FFC200"/>
          </a:solidFill>
          <a:ln/>
        </p:spPr>
      </p:sp>
      <p:sp>
        <p:nvSpPr>
          <p:cNvPr id="15" name="Text 11"/>
          <p:cNvSpPr/>
          <p:nvPr/>
        </p:nvSpPr>
        <p:spPr>
          <a:xfrm>
            <a:off x="914400" y="3831336"/>
            <a:ext cx="6492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the website</a:t>
            </a:r>
            <a:endParaRPr lang="en-US" sz="2400" dirty="0"/>
          </a:p>
        </p:txBody>
      </p:sp>
      <p:sp>
        <p:nvSpPr>
          <p:cNvPr id="16" name="Text 12"/>
          <p:cNvSpPr/>
          <p:nvPr/>
        </p:nvSpPr>
        <p:spPr>
          <a:xfrm>
            <a:off x="7909560" y="3831336"/>
            <a:ext cx="1463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</a:t>
            </a:r>
            <a:endParaRPr lang="en-US" sz="1700" dirty="0"/>
          </a:p>
        </p:txBody>
      </p:sp>
      <p:sp>
        <p:nvSpPr>
          <p:cNvPr id="17" name="Shape 13"/>
          <p:cNvSpPr/>
          <p:nvPr/>
        </p:nvSpPr>
        <p:spPr>
          <a:xfrm>
            <a:off x="548640" y="4672584"/>
            <a:ext cx="9509760" cy="713232"/>
          </a:xfrm>
          <a:prstGeom prst="roundRect">
            <a:avLst>
              <a:gd name="adj" fmla="val 15385"/>
            </a:avLst>
          </a:prstGeom>
          <a:solidFill>
            <a:srgbClr val="4A4A4A"/>
          </a:solidFill>
          <a:ln/>
        </p:spPr>
      </p:sp>
      <p:sp>
        <p:nvSpPr>
          <p:cNvPr id="18" name="Text 14"/>
          <p:cNvSpPr/>
          <p:nvPr/>
        </p:nvSpPr>
        <p:spPr>
          <a:xfrm>
            <a:off x="914400" y="4672584"/>
            <a:ext cx="8869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the competitors</a:t>
            </a:r>
            <a:endParaRPr lang="en-US" sz="2400" dirty="0"/>
          </a:p>
        </p:txBody>
      </p:sp>
      <p:sp>
        <p:nvSpPr>
          <p:cNvPr id="19" name="Text 15"/>
          <p:cNvSpPr/>
          <p:nvPr/>
        </p:nvSpPr>
        <p:spPr>
          <a:xfrm>
            <a:off x="10287000" y="4672584"/>
            <a:ext cx="1463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</a:t>
            </a:r>
            <a:endParaRPr lang="en-US" sz="1700" dirty="0"/>
          </a:p>
        </p:txBody>
      </p:sp>
      <p:sp>
        <p:nvSpPr>
          <p:cNvPr id="20" name="Text 16"/>
          <p:cNvSpPr/>
          <p:nvPr/>
        </p:nvSpPr>
        <p:spPr>
          <a:xfrm>
            <a:off x="548640" y="576072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built it so that call never happened again.</a:t>
            </a:r>
            <a:endParaRPr lang="en-US" sz="31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4" fill="hold">
                      <p:stCondLst>
                        <p:cond delay="indefinite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3A3A40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4788517" cy="45720"/>
          </a:xfrm>
          <a:prstGeom prst="rect">
            <a:avLst/>
          </a:prstGeom>
          <a:solidFill>
            <a:srgbClr val="FFC200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1051560"/>
            <a:ext cx="1078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Those scripts became Vaizle.</a:t>
            </a:r>
            <a:endParaRPr lang="en-US" sz="4800" dirty="0"/>
          </a:p>
        </p:txBody>
      </p:sp>
      <p:sp>
        <p:nvSpPr>
          <p:cNvPr id="6" name="Shape 3"/>
          <p:cNvSpPr/>
          <p:nvPr/>
        </p:nvSpPr>
        <p:spPr>
          <a:xfrm>
            <a:off x="914400" y="2286000"/>
            <a:ext cx="2331720" cy="548640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6B6B7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14400" y="228600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3C6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spend-check.py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520440" y="2286000"/>
            <a:ext cx="2331720" cy="548640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6B6B7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520440" y="228600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3C6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rto-sheet.xlsx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126480" y="2286000"/>
            <a:ext cx="2331720" cy="548640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6B6B7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26480" y="228600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3C6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creative-log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8732520" y="2286000"/>
            <a:ext cx="2331720" cy="548640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6B6B7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732520" y="228600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3C6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competitor-scan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914400" y="3017520"/>
            <a:ext cx="2331720" cy="548640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6B6B75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14400" y="301752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3C6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margin-calc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3520440" y="3017520"/>
            <a:ext cx="2331720" cy="548640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6B6B75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520440" y="301752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3C6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daily-alert.sh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6126480" y="3017520"/>
            <a:ext cx="2331720" cy="548640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6B6B75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126480" y="301752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3C6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leak-finder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8732520" y="3017520"/>
            <a:ext cx="2331720" cy="548640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6B6B75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732520" y="301752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3C6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report-gen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0" y="3794760"/>
            <a:ext cx="121889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3400" dirty="0"/>
          </a:p>
        </p:txBody>
      </p:sp>
      <p:sp>
        <p:nvSpPr>
          <p:cNvPr id="23" name="Shape 20"/>
          <p:cNvSpPr/>
          <p:nvPr/>
        </p:nvSpPr>
        <p:spPr>
          <a:xfrm>
            <a:off x="2880360" y="4526280"/>
            <a:ext cx="6400800" cy="914400"/>
          </a:xfrm>
          <a:prstGeom prst="roundRect">
            <a:avLst>
              <a:gd name="adj" fmla="val 28000"/>
            </a:avLst>
          </a:prstGeom>
          <a:solidFill>
            <a:srgbClr val="45454D"/>
          </a:solidFill>
          <a:ln/>
          <a:effectLst>
            <a:outerShdw sx="100000" sy="100000" kx="0" ky="0" algn="bl" rotWithShape="0" blurRad="203200" dist="63500" dir="5400000">
              <a:srgbClr val="000000">
                <a:alpha val="30000"/>
              </a:srgbClr>
            </a:outerShdw>
          </a:effectLst>
        </p:spPr>
      </p:sp>
      <p:sp>
        <p:nvSpPr>
          <p:cNvPr id="24" name="Text 21"/>
          <p:cNvSpPr/>
          <p:nvPr/>
        </p:nvSpPr>
        <p:spPr>
          <a:xfrm>
            <a:off x="3291840" y="4526280"/>
            <a:ext cx="4663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anything</a:t>
            </a:r>
            <a:endParaRPr lang="en-US" sz="2700" dirty="0"/>
          </a:p>
        </p:txBody>
      </p:sp>
      <p:sp>
        <p:nvSpPr>
          <p:cNvPr id="25" name="Shape 22"/>
          <p:cNvSpPr/>
          <p:nvPr/>
        </p:nvSpPr>
        <p:spPr>
          <a:xfrm>
            <a:off x="8138160" y="4672584"/>
            <a:ext cx="621792" cy="621792"/>
          </a:xfrm>
          <a:prstGeom prst="ellipse">
            <a:avLst/>
          </a:prstGeom>
          <a:solidFill>
            <a:srgbClr val="007AC6"/>
          </a:solidFill>
          <a:ln/>
        </p:spPr>
      </p:sp>
      <p:sp>
        <p:nvSpPr>
          <p:cNvPr id="26" name="Text 23"/>
          <p:cNvSpPr/>
          <p:nvPr/>
        </p:nvSpPr>
        <p:spPr>
          <a:xfrm>
            <a:off x="8138160" y="4654296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</a:t>
            </a:r>
            <a:endParaRPr lang="en-US" sz="2800" dirty="0"/>
          </a:p>
        </p:txBody>
      </p:sp>
      <p:sp>
        <p:nvSpPr>
          <p:cNvPr id="27" name="Text 24"/>
          <p:cNvSpPr/>
          <p:nvPr/>
        </p:nvSpPr>
        <p:spPr>
          <a:xfrm>
            <a:off x="0" y="5760720"/>
            <a:ext cx="121889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dirty="0">
                <a:solidFill>
                  <a:srgbClr val="FFC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then it needed a real test.</a:t>
            </a:r>
            <a:endParaRPr lang="en-US" sz="3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4" fill="hold">
                      <p:stCondLst>
                        <p:cond delay="indefinite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48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72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84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96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08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32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44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56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168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5223837" cy="45720"/>
          </a:xfrm>
          <a:prstGeom prst="rect">
            <a:avLst/>
          </a:prstGeom>
          <a:solidFill>
            <a:srgbClr val="FFC200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QUESTION  ·  SAME ACCOUNT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8640" y="1280160"/>
            <a:ext cx="111556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6800"/>
              </a:lnSpc>
              <a:buNone/>
            </a:pPr>
            <a:r>
              <a:rPr lang="en-US" sz="5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 asked two AIs</a:t>
            </a:r>
            <a:endParaRPr lang="en-US" sz="5400" dirty="0"/>
          </a:p>
          <a:p>
            <a:pPr indent="0" marL="0">
              <a:lnSpc>
                <a:spcPts val="6800"/>
              </a:lnSpc>
              <a:buNone/>
            </a:pPr>
            <a:r>
              <a:rPr lang="en-US" sz="5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question.</a:t>
            </a:r>
            <a:endParaRPr lang="en-US" sz="5400" dirty="0"/>
          </a:p>
        </p:txBody>
      </p:sp>
      <p:sp>
        <p:nvSpPr>
          <p:cNvPr id="8" name="Shape 4"/>
          <p:cNvSpPr/>
          <p:nvPr/>
        </p:nvSpPr>
        <p:spPr>
          <a:xfrm>
            <a:off x="548640" y="3840480"/>
            <a:ext cx="11064240" cy="1371600"/>
          </a:xfrm>
          <a:prstGeom prst="roundRect">
            <a:avLst>
              <a:gd name="adj" fmla="val 9333"/>
            </a:avLst>
          </a:prstGeom>
          <a:solidFill>
            <a:srgbClr val="FFFFFF"/>
          </a:solidFill>
          <a:ln w="19050">
            <a:solidFill>
              <a:srgbClr val="E1E3E8"/>
            </a:solidFill>
            <a:prstDash val="solid"/>
          </a:ln>
          <a:effectLst>
            <a:outerShdw sx="100000" sy="100000" kx="0" ky="0" algn="bl" rotWithShape="0" blurRad="127000" dist="38100" dir="5400000">
              <a:srgbClr val="9AA0A8">
                <a:alpha val="25000"/>
              </a:srgbClr>
            </a:outerShdw>
          </a:effectLst>
        </p:spPr>
      </p:sp>
      <p:sp>
        <p:nvSpPr>
          <p:cNvPr id="9" name="Text 5"/>
          <p:cNvSpPr/>
          <p:nvPr/>
        </p:nvSpPr>
        <p:spPr>
          <a:xfrm>
            <a:off x="868680" y="3840480"/>
            <a:ext cx="548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✦</a:t>
            </a:r>
            <a:endParaRPr lang="en-US" sz="3200" dirty="0"/>
          </a:p>
        </p:txBody>
      </p:sp>
      <p:sp>
        <p:nvSpPr>
          <p:cNvPr id="10" name="Text 6"/>
          <p:cNvSpPr/>
          <p:nvPr/>
        </p:nvSpPr>
        <p:spPr>
          <a:xfrm>
            <a:off x="1508760" y="3840480"/>
            <a:ext cx="9784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“Give me a state-of-my-account briefing for a founder.”</a:t>
            </a:r>
            <a:endParaRPr lang="en-US" sz="3000" dirty="0"/>
          </a:p>
        </p:txBody>
      </p:sp>
      <p:sp>
        <p:nvSpPr>
          <p:cNvPr id="11" name="Text 7"/>
          <p:cNvSpPr/>
          <p:nvPr/>
        </p:nvSpPr>
        <p:spPr>
          <a:xfrm>
            <a:off x="548640" y="562356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is a world-class general AI. One is built for marketers.</a:t>
            </a:r>
            <a:endParaRPr lang="en-US" sz="2500" dirty="0"/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5659156" cy="45720"/>
          </a:xfrm>
          <a:prstGeom prst="rect">
            <a:avLst/>
          </a:prstGeom>
          <a:solidFill>
            <a:srgbClr val="FFC200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ANSWERS  ·  SAME DAY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8640" y="1097280"/>
            <a:ext cx="5394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GENERAL AI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6263640" y="1097280"/>
            <a:ext cx="5394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spc="200" kern="0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VAIZLE</a:t>
            </a:r>
            <a:endParaRPr lang="en-US" sz="1800" dirty="0"/>
          </a:p>
        </p:txBody>
      </p:sp>
      <p:pic>
        <p:nvPicPr>
          <p:cNvPr id="9" name="Image 2" descr="/home/claude/crop_ge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645920"/>
            <a:ext cx="4937760" cy="4535424"/>
          </a:xfrm>
          <a:prstGeom prst="rect">
            <a:avLst/>
          </a:prstGeom>
        </p:spPr>
      </p:pic>
      <p:pic>
        <p:nvPicPr>
          <p:cNvPr id="10" name="Image 3" descr="/home/claude/crop_vaizle_blu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640" y="1645920"/>
            <a:ext cx="4242816" cy="4535424"/>
          </a:xfrm>
          <a:prstGeom prst="rect">
            <a:avLst/>
          </a:prstGeom>
        </p:spPr>
      </p:pic>
      <p:sp>
        <p:nvSpPr>
          <p:cNvPr id="11" name="Shape 5"/>
          <p:cNvSpPr/>
          <p:nvPr/>
        </p:nvSpPr>
        <p:spPr>
          <a:xfrm>
            <a:off x="6263640" y="1645920"/>
            <a:ext cx="4242816" cy="4535424"/>
          </a:xfrm>
          <a:prstGeom prst="rect">
            <a:avLst/>
          </a:prstGeom>
          <a:ln w="25400">
            <a:solidFill>
              <a:srgbClr val="007AC6"/>
            </a:solidFill>
            <a:prstDash val="solid"/>
          </a:ln>
        </p:spPr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6094476" cy="45720"/>
          </a:xfrm>
          <a:prstGeom prst="rect">
            <a:avLst/>
          </a:prstGeom>
          <a:solidFill>
            <a:srgbClr val="FFC200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EACH ONE COULD SEE</a:t>
            </a:r>
            <a:endParaRPr lang="en-US" sz="1400" dirty="0"/>
          </a:p>
        </p:txBody>
      </p:sp>
      <p:sp>
        <p:nvSpPr>
          <p:cNvPr id="7" name="Shape 3"/>
          <p:cNvSpPr/>
          <p:nvPr/>
        </p:nvSpPr>
        <p:spPr>
          <a:xfrm>
            <a:off x="548640" y="1234440"/>
            <a:ext cx="5440680" cy="4206240"/>
          </a:xfrm>
          <a:prstGeom prst="roundRect">
            <a:avLst>
              <a:gd name="adj" fmla="val 3043"/>
            </a:avLst>
          </a:prstGeom>
          <a:solidFill>
            <a:srgbClr val="F7F8FA"/>
          </a:solidFill>
          <a:ln w="12700">
            <a:solidFill>
              <a:srgbClr val="E6E8EC"/>
            </a:solidFill>
            <a:prstDash val="solid"/>
          </a:ln>
          <a:effectLst>
            <a:outerShdw sx="100000" sy="100000" kx="0" ky="0" algn="bl" rotWithShape="0" blurRad="228600" dist="63500" dir="5400000">
              <a:srgbClr val="AAB0B8">
                <a:alpha val="18000"/>
              </a:srgbClr>
            </a:outerShdw>
          </a:effectLst>
        </p:spPr>
      </p:sp>
      <p:sp>
        <p:nvSpPr>
          <p:cNvPr id="8" name="Text 4"/>
          <p:cNvSpPr/>
          <p:nvPr/>
        </p:nvSpPr>
        <p:spPr>
          <a:xfrm>
            <a:off x="914400" y="1572768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GENERAL AI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914400" y="2286000"/>
            <a:ext cx="47548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800"/>
              </a:lnSpc>
              <a:buNone/>
            </a:pPr>
            <a:r>
              <a:rPr lang="en-US" sz="36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what Meta</a:t>
            </a:r>
            <a:endParaRPr lang="en-US" sz="3600" dirty="0"/>
          </a:p>
          <a:p>
            <a:pPr indent="0" marL="0">
              <a:lnSpc>
                <a:spcPts val="4800"/>
              </a:lnSpc>
              <a:buNone/>
            </a:pPr>
            <a:r>
              <a:rPr lang="en-US" sz="36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reported.</a:t>
            </a:r>
            <a:endParaRPr lang="en-US" sz="3600" dirty="0"/>
          </a:p>
        </p:txBody>
      </p:sp>
      <p:sp>
        <p:nvSpPr>
          <p:cNvPr id="10" name="Text 6"/>
          <p:cNvSpPr/>
          <p:nvPr/>
        </p:nvSpPr>
        <p:spPr>
          <a:xfrm>
            <a:off x="914400" y="3794760"/>
            <a:ext cx="4754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2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“Your 8.7x might be 6x</a:t>
            </a:r>
            <a:endParaRPr lang="en-US" sz="2200" dirty="0"/>
          </a:p>
          <a:p>
            <a:pPr indent="0" marL="0">
              <a:lnSpc>
                <a:spcPts val="3000"/>
              </a:lnSpc>
              <a:buNone/>
            </a:pPr>
            <a:r>
              <a:rPr lang="en-US" sz="22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reality.”</a:t>
            </a:r>
            <a:endParaRPr lang="en-US" sz="2200" dirty="0"/>
          </a:p>
          <a:p>
            <a:pPr indent="0" marL="0">
              <a:lnSpc>
                <a:spcPts val="3000"/>
              </a:lnSpc>
              <a:buNone/>
            </a:pPr>
            <a:endParaRPr lang="en-US" sz="2200" dirty="0"/>
          </a:p>
          <a:p>
            <a:pPr indent="0" marL="0">
              <a:lnSpc>
                <a:spcPts val="3000"/>
              </a:lnSpc>
              <a:buNone/>
            </a:pPr>
            <a:r>
              <a:rPr lang="en-US" sz="22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was guessing.</a:t>
            </a:r>
            <a:endParaRPr lang="en-US" sz="2200" dirty="0"/>
          </a:p>
        </p:txBody>
      </p:sp>
      <p:sp>
        <p:nvSpPr>
          <p:cNvPr id="11" name="Shape 7"/>
          <p:cNvSpPr/>
          <p:nvPr/>
        </p:nvSpPr>
        <p:spPr>
          <a:xfrm>
            <a:off x="6199632" y="1234440"/>
            <a:ext cx="5440680" cy="420624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31750">
            <a:solidFill>
              <a:srgbClr val="007AC6"/>
            </a:solidFill>
            <a:prstDash val="solid"/>
          </a:ln>
          <a:effectLst>
            <a:outerShdw sx="100000" sy="100000" kx="0" ky="0" algn="bl" rotWithShape="0" blurRad="279400" dist="88900" dir="5400000">
              <a:srgbClr val="5B7FA6">
                <a:alpha val="30000"/>
              </a:srgbClr>
            </a:outerShdw>
          </a:effectLst>
        </p:spPr>
      </p:sp>
      <p:sp>
        <p:nvSpPr>
          <p:cNvPr id="12" name="Text 8"/>
          <p:cNvSpPr/>
          <p:nvPr/>
        </p:nvSpPr>
        <p:spPr>
          <a:xfrm>
            <a:off x="6565392" y="1572768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spc="200" kern="0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VAIZLE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6565392" y="2286000"/>
            <a:ext cx="48463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800"/>
              </a:lnSpc>
              <a:buNone/>
            </a:pPr>
            <a:r>
              <a:rPr lang="en-US" sz="36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 — and the store</a:t>
            </a:r>
            <a:endParaRPr lang="en-US" sz="3600" dirty="0"/>
          </a:p>
          <a:p>
            <a:pPr indent="0" marL="0">
              <a:lnSpc>
                <a:spcPts val="4800"/>
              </a:lnSpc>
              <a:buNone/>
            </a:pPr>
            <a:r>
              <a:rPr lang="en-US" sz="36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behind it.</a:t>
            </a:r>
            <a:endParaRPr lang="en-US" sz="3600" dirty="0"/>
          </a:p>
        </p:txBody>
      </p:sp>
      <p:sp>
        <p:nvSpPr>
          <p:cNvPr id="14" name="Text 10"/>
          <p:cNvSpPr/>
          <p:nvPr/>
        </p:nvSpPr>
        <p:spPr>
          <a:xfrm>
            <a:off x="6565392" y="3794760"/>
            <a:ext cx="48463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200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8.61x. And ₹1,90,900</a:t>
            </a:r>
            <a:endParaRPr lang="en-US" sz="2200" dirty="0"/>
          </a:p>
          <a:p>
            <a:pPr indent="0" marL="0">
              <a:lnSpc>
                <a:spcPts val="3000"/>
              </a:lnSpc>
              <a:buNone/>
            </a:pPr>
            <a:r>
              <a:rPr lang="en-US" sz="2200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already refunded.</a:t>
            </a:r>
            <a:endParaRPr lang="en-US" sz="2200" dirty="0"/>
          </a:p>
          <a:p>
            <a:pPr indent="0" marL="0">
              <a:lnSpc>
                <a:spcPts val="3000"/>
              </a:lnSpc>
              <a:buNone/>
            </a:pPr>
            <a:endParaRPr lang="en-US" sz="2200" dirty="0"/>
          </a:p>
          <a:p>
            <a:pPr indent="0" marL="0">
              <a:lnSpc>
                <a:spcPts val="3000"/>
              </a:lnSpc>
              <a:buNone/>
            </a:pPr>
            <a:r>
              <a:rPr lang="en-US" sz="2200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didn’t have to guess.</a:t>
            </a:r>
            <a:endParaRPr lang="en-US" sz="2200" dirty="0"/>
          </a:p>
        </p:txBody>
      </p:sp>
      <p:sp>
        <p:nvSpPr>
          <p:cNvPr id="15" name="Text 11"/>
          <p:cNvSpPr/>
          <p:nvPr/>
        </p:nvSpPr>
        <p:spPr>
          <a:xfrm>
            <a:off x="548640" y="576072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question. One had the numbers.</a:t>
            </a:r>
            <a:endParaRPr lang="en-US" sz="30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4" fill="hold">
                      <p:stCondLst>
                        <p:cond delay="indefinite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6529796" cy="45720"/>
          </a:xfrm>
          <a:prstGeom prst="rect">
            <a:avLst/>
          </a:prstGeom>
          <a:solidFill>
            <a:srgbClr val="FFC200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EACH ONE ENDED</a:t>
            </a:r>
            <a:endParaRPr lang="en-US" sz="1400" dirty="0"/>
          </a:p>
        </p:txBody>
      </p:sp>
      <p:sp>
        <p:nvSpPr>
          <p:cNvPr id="7" name="Shape 3"/>
          <p:cNvSpPr/>
          <p:nvPr/>
        </p:nvSpPr>
        <p:spPr>
          <a:xfrm>
            <a:off x="548640" y="1325880"/>
            <a:ext cx="5440680" cy="4343400"/>
          </a:xfrm>
          <a:prstGeom prst="roundRect">
            <a:avLst>
              <a:gd name="adj" fmla="val 2947"/>
            </a:avLst>
          </a:prstGeom>
          <a:solidFill>
            <a:srgbClr val="F7F8FA"/>
          </a:solidFill>
          <a:ln w="12700">
            <a:solidFill>
              <a:srgbClr val="E6E8EC"/>
            </a:solidFill>
            <a:prstDash val="solid"/>
          </a:ln>
          <a:effectLst>
            <a:outerShdw sx="100000" sy="100000" kx="0" ky="0" algn="bl" rotWithShape="0" blurRad="228600" dist="63500" dir="5400000">
              <a:srgbClr val="AAB0B8">
                <a:alpha val="18000"/>
              </a:srgbClr>
            </a:outerShdw>
          </a:effectLst>
        </p:spPr>
      </p:sp>
      <p:sp>
        <p:nvSpPr>
          <p:cNvPr id="8" name="Text 4"/>
          <p:cNvSpPr/>
          <p:nvPr/>
        </p:nvSpPr>
        <p:spPr>
          <a:xfrm>
            <a:off x="914400" y="169164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GENERAL AI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914400" y="2423160"/>
            <a:ext cx="47548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800"/>
              </a:lnSpc>
              <a:buNone/>
            </a:pPr>
            <a:r>
              <a:rPr lang="en-US" sz="36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“Tell me your margin</a:t>
            </a:r>
            <a:endParaRPr lang="en-US" sz="3600" dirty="0"/>
          </a:p>
          <a:p>
            <a:pPr indent="0" marL="0">
              <a:lnSpc>
                <a:spcPts val="4800"/>
              </a:lnSpc>
              <a:buNone/>
            </a:pPr>
            <a:r>
              <a:rPr lang="en-US" sz="36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return rate.”</a:t>
            </a:r>
            <a:endParaRPr lang="en-US" sz="3600" dirty="0"/>
          </a:p>
        </p:txBody>
      </p:sp>
      <p:sp>
        <p:nvSpPr>
          <p:cNvPr id="10" name="Text 6"/>
          <p:cNvSpPr/>
          <p:nvPr/>
        </p:nvSpPr>
        <p:spPr>
          <a:xfrm>
            <a:off x="914400" y="443484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2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needed more information.</a:t>
            </a:r>
            <a:endParaRPr lang="en-US" sz="2200" dirty="0"/>
          </a:p>
        </p:txBody>
      </p:sp>
      <p:sp>
        <p:nvSpPr>
          <p:cNvPr id="11" name="Shape 7"/>
          <p:cNvSpPr/>
          <p:nvPr/>
        </p:nvSpPr>
        <p:spPr>
          <a:xfrm>
            <a:off x="6199632" y="1325880"/>
            <a:ext cx="5440680" cy="4343400"/>
          </a:xfrm>
          <a:prstGeom prst="roundRect">
            <a:avLst>
              <a:gd name="adj" fmla="val 2947"/>
            </a:avLst>
          </a:prstGeom>
          <a:solidFill>
            <a:srgbClr val="FFFFFF"/>
          </a:solidFill>
          <a:ln w="31750">
            <a:solidFill>
              <a:srgbClr val="007AC6"/>
            </a:solidFill>
            <a:prstDash val="solid"/>
          </a:ln>
          <a:effectLst>
            <a:outerShdw sx="100000" sy="100000" kx="0" ky="0" algn="bl" rotWithShape="0" blurRad="279400" dist="88900" dir="5400000">
              <a:srgbClr val="5B7FA6">
                <a:alpha val="30000"/>
              </a:srgbClr>
            </a:outerShdw>
          </a:effectLst>
        </p:spPr>
      </p:sp>
      <p:sp>
        <p:nvSpPr>
          <p:cNvPr id="12" name="Text 8"/>
          <p:cNvSpPr/>
          <p:nvPr/>
        </p:nvSpPr>
        <p:spPr>
          <a:xfrm>
            <a:off x="6565392" y="169164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spc="200" kern="0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VAIZLE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6565392" y="2423160"/>
            <a:ext cx="47548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3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“Refunds are up 72%.</a:t>
            </a:r>
            <a:endParaRPr lang="en-US" sz="32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 your checkout today.”</a:t>
            </a:r>
            <a:endParaRPr lang="en-US" sz="3200" dirty="0"/>
          </a:p>
        </p:txBody>
      </p:sp>
      <p:sp>
        <p:nvSpPr>
          <p:cNvPr id="14" name="Text 10"/>
          <p:cNvSpPr/>
          <p:nvPr/>
        </p:nvSpPr>
        <p:spPr>
          <a:xfrm>
            <a:off x="6565392" y="443484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200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already knew.</a:t>
            </a:r>
            <a:endParaRPr lang="en-US" sz="2200" dirty="0"/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6965115" cy="45720"/>
          </a:xfrm>
          <a:prstGeom prst="rect">
            <a:avLst/>
          </a:prstGeom>
          <a:solidFill>
            <a:srgbClr val="007AC6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EACH ONE TOLD ME TO DO</a:t>
            </a:r>
            <a:endParaRPr lang="en-US" sz="1400" dirty="0"/>
          </a:p>
        </p:txBody>
      </p:sp>
      <p:sp>
        <p:nvSpPr>
          <p:cNvPr id="7" name="Shape 3"/>
          <p:cNvSpPr/>
          <p:nvPr/>
        </p:nvSpPr>
        <p:spPr>
          <a:xfrm>
            <a:off x="548640" y="1325880"/>
            <a:ext cx="5440680" cy="3840480"/>
          </a:xfrm>
          <a:prstGeom prst="roundRect">
            <a:avLst>
              <a:gd name="adj" fmla="val 3333"/>
            </a:avLst>
          </a:prstGeom>
          <a:solidFill>
            <a:srgbClr val="F7F8FA"/>
          </a:solidFill>
          <a:ln w="12700">
            <a:solidFill>
              <a:srgbClr val="E6E8EC"/>
            </a:solidFill>
            <a:prstDash val="solid"/>
          </a:ln>
          <a:effectLst>
            <a:outerShdw sx="100000" sy="100000" kx="0" ky="0" algn="bl" rotWithShape="0" blurRad="228600" dist="63500" dir="5400000">
              <a:srgbClr val="AAB0B8">
                <a:alpha val="18000"/>
              </a:srgbClr>
            </a:outerShdw>
          </a:effectLst>
        </p:spPr>
      </p:sp>
      <p:sp>
        <p:nvSpPr>
          <p:cNvPr id="8" name="Text 4"/>
          <p:cNvSpPr/>
          <p:nvPr/>
        </p:nvSpPr>
        <p:spPr>
          <a:xfrm>
            <a:off x="914400" y="169164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GENERAL AI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914400" y="2377440"/>
            <a:ext cx="47548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30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“Refresh the creative,</a:t>
            </a:r>
            <a:endParaRPr lang="en-US" sz="30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0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put ₹10 lakh</a:t>
            </a:r>
            <a:endParaRPr lang="en-US" sz="30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0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month to work.”</a:t>
            </a:r>
            <a:endParaRPr lang="en-US" sz="3000" dirty="0"/>
          </a:p>
        </p:txBody>
      </p:sp>
      <p:sp>
        <p:nvSpPr>
          <p:cNvPr id="10" name="Shape 6"/>
          <p:cNvSpPr/>
          <p:nvPr/>
        </p:nvSpPr>
        <p:spPr>
          <a:xfrm>
            <a:off x="6199632" y="1325880"/>
            <a:ext cx="5440680" cy="384048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31750">
            <a:solidFill>
              <a:srgbClr val="007AC6"/>
            </a:solidFill>
            <a:prstDash val="solid"/>
          </a:ln>
          <a:effectLst>
            <a:outerShdw sx="100000" sy="100000" kx="0" ky="0" algn="bl" rotWithShape="0" blurRad="279400" dist="88900" dir="5400000">
              <a:srgbClr val="5B7FA6">
                <a:alpha val="30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6565392" y="169164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spc="200" kern="0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VAIZLE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6565392" y="2377440"/>
            <a:ext cx="48463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30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“Do not scale yet.</a:t>
            </a:r>
            <a:endParaRPr lang="en-US" sz="30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0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 checkout today.</a:t>
            </a:r>
            <a:endParaRPr lang="en-US" sz="30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0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 Meta where it is.”</a:t>
            </a:r>
            <a:endParaRPr lang="en-US" sz="3000" dirty="0"/>
          </a:p>
        </p:txBody>
      </p:sp>
      <p:sp>
        <p:nvSpPr>
          <p:cNvPr id="13" name="Text 9"/>
          <p:cNvSpPr/>
          <p:nvPr/>
        </p:nvSpPr>
        <p:spPr>
          <a:xfrm>
            <a:off x="548640" y="553212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of them would have scaled the leak.</a:t>
            </a:r>
            <a:endParaRPr lang="en-US" sz="3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4" fill="hold">
                      <p:stCondLst>
                        <p:cond delay="indefinite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3A3A40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7400435" cy="45720"/>
          </a:xfrm>
          <a:prstGeom prst="rect">
            <a:avLst/>
          </a:prstGeom>
          <a:solidFill>
            <a:srgbClr val="007AC6"/>
          </a:solidFill>
          <a:ln/>
        </p:spPr>
      </p:sp>
      <p:sp>
        <p:nvSpPr>
          <p:cNvPr id="5" name="Text 2"/>
          <p:cNvSpPr/>
          <p:nvPr/>
        </p:nvSpPr>
        <p:spPr>
          <a:xfrm>
            <a:off x="731520" y="2377440"/>
            <a:ext cx="107899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8200"/>
              </a:lnSpc>
              <a:buNone/>
            </a:pPr>
            <a:r>
              <a:rPr lang="en-US" sz="5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Neither one was wrong.
</a:t>
            </a:r>
            <a:pPr indent="0" marL="0">
              <a:lnSpc>
                <a:spcPts val="8200"/>
              </a:lnSpc>
              <a:buNone/>
            </a:pPr>
            <a:r>
              <a:rPr lang="en-US" sz="5800" b="1" dirty="0">
                <a:solidFill>
                  <a:srgbClr val="FFC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one was useful.</a:t>
            </a:r>
            <a:endParaRPr lang="en-US" sz="5800" dirty="0"/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7835755" cy="45720"/>
          </a:xfrm>
          <a:prstGeom prst="rect">
            <a:avLst/>
          </a:prstGeom>
          <a:solidFill>
            <a:srgbClr val="007AC6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THE DIFFERENCE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8640" y="2103120"/>
            <a:ext cx="111556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8400"/>
              </a:lnSpc>
              <a:buNone/>
            </a:pPr>
            <a:r>
              <a:rPr lang="en-US" sz="6600" b="1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smarter model.
</a:t>
            </a:r>
            <a:pPr indent="0" marL="0">
              <a:lnSpc>
                <a:spcPts val="8400"/>
              </a:lnSpc>
              <a:buNone/>
            </a:pPr>
            <a:r>
              <a:rPr lang="en-US" sz="6600" b="1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context.</a:t>
            </a:r>
            <a:endParaRPr lang="en-US" sz="6600" dirty="0"/>
          </a:p>
        </p:txBody>
      </p:sp>
      <p:sp>
        <p:nvSpPr>
          <p:cNvPr id="8" name="Text 4"/>
          <p:cNvSpPr/>
          <p:nvPr/>
        </p:nvSpPr>
        <p:spPr>
          <a:xfrm>
            <a:off x="548640" y="493776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answer is only as good as what stands behind it.</a:t>
            </a:r>
            <a:endParaRPr lang="en-US" sz="3000" dirty="0"/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8271075" cy="45720"/>
          </a:xfrm>
          <a:prstGeom prst="rect">
            <a:avLst/>
          </a:prstGeom>
          <a:solidFill>
            <a:srgbClr val="007AC6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LAYERS</a:t>
            </a:r>
            <a:endParaRPr lang="en-US" sz="1400" dirty="0"/>
          </a:p>
        </p:txBody>
      </p:sp>
      <p:sp>
        <p:nvSpPr>
          <p:cNvPr id="7" name="Shape 3"/>
          <p:cNvSpPr/>
          <p:nvPr/>
        </p:nvSpPr>
        <p:spPr>
          <a:xfrm>
            <a:off x="548640" y="1481328"/>
            <a:ext cx="146304" cy="868680"/>
          </a:xfrm>
          <a:prstGeom prst="rect">
            <a:avLst/>
          </a:prstGeom>
          <a:solidFill>
            <a:srgbClr val="CE3DDB"/>
          </a:solidFill>
          <a:ln/>
        </p:spPr>
      </p:sp>
      <p:sp>
        <p:nvSpPr>
          <p:cNvPr id="8" name="Text 4"/>
          <p:cNvSpPr/>
          <p:nvPr/>
        </p:nvSpPr>
        <p:spPr>
          <a:xfrm>
            <a:off x="914400" y="1554480"/>
            <a:ext cx="822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600" dirty="0"/>
          </a:p>
        </p:txBody>
      </p:sp>
      <p:sp>
        <p:nvSpPr>
          <p:cNvPr id="9" name="Text 5"/>
          <p:cNvSpPr/>
          <p:nvPr/>
        </p:nvSpPr>
        <p:spPr>
          <a:xfrm>
            <a:off x="1828800" y="1417320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live account</a:t>
            </a:r>
            <a:endParaRPr lang="en-US" sz="3400" dirty="0"/>
          </a:p>
        </p:txBody>
      </p:sp>
      <p:sp>
        <p:nvSpPr>
          <p:cNvPr id="10" name="Text 6"/>
          <p:cNvSpPr/>
          <p:nvPr/>
        </p:nvSpPr>
        <p:spPr>
          <a:xfrm>
            <a:off x="6492240" y="1417320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Ads, social, web — together</a:t>
            </a:r>
            <a:endParaRPr lang="en-US" sz="2600" dirty="0"/>
          </a:p>
        </p:txBody>
      </p:sp>
      <p:sp>
        <p:nvSpPr>
          <p:cNvPr id="11" name="Shape 7"/>
          <p:cNvSpPr/>
          <p:nvPr/>
        </p:nvSpPr>
        <p:spPr>
          <a:xfrm>
            <a:off x="548640" y="2688336"/>
            <a:ext cx="146304" cy="868680"/>
          </a:xfrm>
          <a:prstGeom prst="rect">
            <a:avLst/>
          </a:prstGeom>
          <a:solidFill>
            <a:srgbClr val="FFC200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2761488"/>
            <a:ext cx="822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600" dirty="0"/>
          </a:p>
        </p:txBody>
      </p:sp>
      <p:sp>
        <p:nvSpPr>
          <p:cNvPr id="13" name="Text 9"/>
          <p:cNvSpPr/>
          <p:nvPr/>
        </p:nvSpPr>
        <p:spPr>
          <a:xfrm>
            <a:off x="1828800" y="2624328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backend</a:t>
            </a:r>
            <a:endParaRPr lang="en-US" sz="3400" dirty="0"/>
          </a:p>
        </p:txBody>
      </p:sp>
      <p:sp>
        <p:nvSpPr>
          <p:cNvPr id="14" name="Text 10"/>
          <p:cNvSpPr/>
          <p:nvPr/>
        </p:nvSpPr>
        <p:spPr>
          <a:xfrm>
            <a:off x="6492240" y="2624328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Store, sheets, refunds, margin</a:t>
            </a:r>
            <a:endParaRPr lang="en-US" sz="2600" dirty="0"/>
          </a:p>
        </p:txBody>
      </p:sp>
      <p:sp>
        <p:nvSpPr>
          <p:cNvPr id="15" name="Shape 11"/>
          <p:cNvSpPr/>
          <p:nvPr/>
        </p:nvSpPr>
        <p:spPr>
          <a:xfrm>
            <a:off x="548640" y="3895344"/>
            <a:ext cx="146304" cy="868680"/>
          </a:xfrm>
          <a:prstGeom prst="rect">
            <a:avLst/>
          </a:prstGeom>
          <a:solidFill>
            <a:srgbClr val="007AC6"/>
          </a:solidFill>
          <a:ln/>
        </p:spPr>
      </p:sp>
      <p:sp>
        <p:nvSpPr>
          <p:cNvPr id="16" name="Text 12"/>
          <p:cNvSpPr/>
          <p:nvPr/>
        </p:nvSpPr>
        <p:spPr>
          <a:xfrm>
            <a:off x="914400" y="3968496"/>
            <a:ext cx="822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600" dirty="0"/>
          </a:p>
        </p:txBody>
      </p:sp>
      <p:sp>
        <p:nvSpPr>
          <p:cNvPr id="17" name="Text 13"/>
          <p:cNvSpPr/>
          <p:nvPr/>
        </p:nvSpPr>
        <p:spPr>
          <a:xfrm>
            <a:off x="1828800" y="3831336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brand</a:t>
            </a:r>
            <a:endParaRPr lang="en-US" sz="3400" dirty="0"/>
          </a:p>
        </p:txBody>
      </p:sp>
      <p:sp>
        <p:nvSpPr>
          <p:cNvPr id="18" name="Text 14"/>
          <p:cNvSpPr/>
          <p:nvPr/>
        </p:nvSpPr>
        <p:spPr>
          <a:xfrm>
            <a:off x="6492240" y="3831336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Site, catalogue, audience</a:t>
            </a:r>
            <a:endParaRPr lang="en-US" sz="2600" dirty="0"/>
          </a:p>
        </p:txBody>
      </p:sp>
      <p:sp>
        <p:nvSpPr>
          <p:cNvPr id="19" name="Shape 15"/>
          <p:cNvSpPr/>
          <p:nvPr/>
        </p:nvSpPr>
        <p:spPr>
          <a:xfrm>
            <a:off x="548640" y="5102352"/>
            <a:ext cx="146304" cy="868680"/>
          </a:xfrm>
          <a:prstGeom prst="rect">
            <a:avLst/>
          </a:prstGeom>
          <a:solidFill>
            <a:srgbClr val="4A4A4A"/>
          </a:solidFill>
          <a:ln/>
        </p:spPr>
      </p:sp>
      <p:sp>
        <p:nvSpPr>
          <p:cNvPr id="20" name="Text 16"/>
          <p:cNvSpPr/>
          <p:nvPr/>
        </p:nvSpPr>
        <p:spPr>
          <a:xfrm>
            <a:off x="914400" y="5175504"/>
            <a:ext cx="822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600" dirty="0"/>
          </a:p>
        </p:txBody>
      </p:sp>
      <p:sp>
        <p:nvSpPr>
          <p:cNvPr id="21" name="Text 17"/>
          <p:cNvSpPr/>
          <p:nvPr/>
        </p:nvSpPr>
        <p:spPr>
          <a:xfrm>
            <a:off x="1828800" y="5038344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competitors</a:t>
            </a:r>
            <a:endParaRPr lang="en-US" sz="3400" dirty="0"/>
          </a:p>
        </p:txBody>
      </p:sp>
      <p:sp>
        <p:nvSpPr>
          <p:cNvPr id="22" name="Text 18"/>
          <p:cNvSpPr/>
          <p:nvPr/>
        </p:nvSpPr>
        <p:spPr>
          <a:xfrm>
            <a:off x="6492240" y="5038344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changed outside your account</a:t>
            </a:r>
            <a:endParaRPr lang="en-US" sz="2600" dirty="0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870639" cy="45720"/>
          </a:xfrm>
          <a:prstGeom prst="rect">
            <a:avLst/>
          </a:prstGeom>
          <a:solidFill>
            <a:srgbClr val="CE3DDB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8640" y="1051560"/>
            <a:ext cx="8138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Nitan Jain</a:t>
            </a:r>
            <a:endParaRPr lang="en-US" sz="6400" dirty="0"/>
          </a:p>
        </p:txBody>
      </p:sp>
      <p:sp>
        <p:nvSpPr>
          <p:cNvPr id="8" name="Text 4"/>
          <p:cNvSpPr/>
          <p:nvPr/>
        </p:nvSpPr>
        <p:spPr>
          <a:xfrm>
            <a:off x="548640" y="2240280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Co-founder, Vaizle</a:t>
            </a:r>
            <a:pPr indent="0" marL="0">
              <a:buNone/>
            </a:pPr>
            <a:r>
              <a:rPr lang="en-US" sz="3000" dirty="0">
                <a:solidFill>
                  <a:srgbClr val="E1E3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</a:t>
            </a:r>
            <a:pPr indent="0" marL="0">
              <a:buNone/>
            </a:pPr>
            <a:r>
              <a:rPr lang="en-US" sz="30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CEO, XOR Labs</a:t>
            </a:r>
            <a:endParaRPr lang="en-US" sz="3000" dirty="0"/>
          </a:p>
        </p:txBody>
      </p:sp>
      <p:sp>
        <p:nvSpPr>
          <p:cNvPr id="9" name="Shape 5"/>
          <p:cNvSpPr/>
          <p:nvPr/>
        </p:nvSpPr>
        <p:spPr>
          <a:xfrm>
            <a:off x="576072" y="3063240"/>
            <a:ext cx="7863840" cy="27432"/>
          </a:xfrm>
          <a:prstGeom prst="rect">
            <a:avLst/>
          </a:prstGeom>
          <a:solidFill>
            <a:srgbClr val="E1E3E8"/>
          </a:solidFill>
          <a:ln/>
        </p:spPr>
      </p:sp>
      <p:sp>
        <p:nvSpPr>
          <p:cNvPr id="10" name="Text 6"/>
          <p:cNvSpPr/>
          <p:nvPr/>
        </p:nvSpPr>
        <p:spPr>
          <a:xfrm>
            <a:off x="548640" y="3291840"/>
            <a:ext cx="2560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yrs</a:t>
            </a:r>
            <a:endParaRPr lang="en-US" sz="4000" dirty="0"/>
          </a:p>
        </p:txBody>
      </p:sp>
      <p:sp>
        <p:nvSpPr>
          <p:cNvPr id="11" name="Text 7"/>
          <p:cNvSpPr/>
          <p:nvPr/>
        </p:nvSpPr>
        <p:spPr>
          <a:xfrm>
            <a:off x="548640" y="4114800"/>
            <a:ext cx="2606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20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buying media</a:t>
            </a:r>
            <a:endParaRPr lang="en-US" sz="20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20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since 2014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3246120" y="3291840"/>
            <a:ext cx="2560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300+</a:t>
            </a:r>
            <a:endParaRPr lang="en-US" sz="4000" dirty="0"/>
          </a:p>
        </p:txBody>
      </p:sp>
      <p:sp>
        <p:nvSpPr>
          <p:cNvPr id="13" name="Text 9"/>
          <p:cNvSpPr/>
          <p:nvPr/>
        </p:nvSpPr>
        <p:spPr>
          <a:xfrm>
            <a:off x="3246120" y="4114800"/>
            <a:ext cx="2606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20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brands</a:t>
            </a:r>
            <a:endParaRPr lang="en-US" sz="20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20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managed</a:t>
            </a:r>
            <a:endParaRPr lang="en-US" sz="2000" dirty="0"/>
          </a:p>
        </p:txBody>
      </p:sp>
      <p:sp>
        <p:nvSpPr>
          <p:cNvPr id="14" name="Text 10"/>
          <p:cNvSpPr/>
          <p:nvPr/>
        </p:nvSpPr>
        <p:spPr>
          <a:xfrm>
            <a:off x="5943600" y="3291840"/>
            <a:ext cx="2560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$Millions</a:t>
            </a:r>
            <a:endParaRPr lang="en-US" sz="4000" dirty="0"/>
          </a:p>
        </p:txBody>
      </p:sp>
      <p:sp>
        <p:nvSpPr>
          <p:cNvPr id="15" name="Text 11"/>
          <p:cNvSpPr/>
          <p:nvPr/>
        </p:nvSpPr>
        <p:spPr>
          <a:xfrm>
            <a:off x="5943600" y="4114800"/>
            <a:ext cx="2606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20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ad spend</a:t>
            </a:r>
            <a:endParaRPr lang="en-US" sz="20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20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by our team</a:t>
            </a:r>
            <a:endParaRPr lang="en-US" sz="2000" dirty="0"/>
          </a:p>
        </p:txBody>
      </p:sp>
      <p:sp>
        <p:nvSpPr>
          <p:cNvPr id="16" name="Shape 12"/>
          <p:cNvSpPr/>
          <p:nvPr/>
        </p:nvSpPr>
        <p:spPr>
          <a:xfrm>
            <a:off x="576072" y="5257800"/>
            <a:ext cx="7863840" cy="27432"/>
          </a:xfrm>
          <a:prstGeom prst="rect">
            <a:avLst/>
          </a:prstGeom>
          <a:solidFill>
            <a:srgbClr val="E1E3E8"/>
          </a:solidFill>
          <a:ln/>
        </p:spPr>
      </p:sp>
      <p:sp>
        <p:nvSpPr>
          <p:cNvPr id="17" name="Text 13"/>
          <p:cNvSpPr/>
          <p:nvPr/>
        </p:nvSpPr>
        <p:spPr>
          <a:xfrm>
            <a:off x="548640" y="544068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in the accounts every week.</a:t>
            </a:r>
            <a:endParaRPr lang="en-US" sz="3000" dirty="0"/>
          </a:p>
        </p:txBody>
      </p:sp>
      <p:pic>
        <p:nvPicPr>
          <p:cNvPr id="18" name="Image 2" descr="/home/claude/headsho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240" y="1143000"/>
            <a:ext cx="2834640" cy="3401568"/>
          </a:xfrm>
          <a:prstGeom prst="rect">
            <a:avLst/>
          </a:prstGeom>
          <a:effectLst>
            <a:outerShdw sx="100000" sy="100000" kx="0" ky="0" algn="bl" rotWithShape="0" blurRad="254000" dist="76200" dir="5400000">
              <a:srgbClr val="8A9099">
                <a:alpha val="30000"/>
              </a:srgbClr>
            </a:outerShdw>
          </a:effectLst>
        </p:spPr>
      </p:pic>
      <p:sp>
        <p:nvSpPr>
          <p:cNvPr id="19" name="Shape 14"/>
          <p:cNvSpPr/>
          <p:nvPr/>
        </p:nvSpPr>
        <p:spPr>
          <a:xfrm>
            <a:off x="8778240" y="4544568"/>
            <a:ext cx="2834640" cy="82296"/>
          </a:xfrm>
          <a:prstGeom prst="rect">
            <a:avLst/>
          </a:prstGeom>
          <a:solidFill>
            <a:srgbClr val="007AC6"/>
          </a:solidFill>
          <a:ln/>
        </p:spPr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8706394" cy="45720"/>
          </a:xfrm>
          <a:prstGeom prst="rect">
            <a:avLst/>
          </a:prstGeom>
          <a:solidFill>
            <a:srgbClr val="007AC6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LAYER 04, IN PRACTICE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8640" y="1188720"/>
            <a:ext cx="56692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6600"/>
              </a:lnSpc>
              <a:buNone/>
            </a:pPr>
            <a:r>
              <a:rPr lang="en-US" sz="5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run 11 ads.</a:t>
            </a:r>
            <a:endParaRPr lang="en-US" sz="5200" dirty="0"/>
          </a:p>
          <a:p>
            <a:pPr indent="0" marL="0">
              <a:lnSpc>
                <a:spcPts val="6600"/>
              </a:lnSpc>
              <a:buNone/>
            </a:pPr>
            <a:r>
              <a:rPr lang="en-US" sz="5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run 38.</a:t>
            </a:r>
            <a:endParaRPr lang="en-US" sz="5200" dirty="0"/>
          </a:p>
        </p:txBody>
      </p:sp>
      <p:sp>
        <p:nvSpPr>
          <p:cNvPr id="8" name="Text 4"/>
          <p:cNvSpPr/>
          <p:nvPr/>
        </p:nvSpPr>
        <p:spPr>
          <a:xfrm>
            <a:off x="548640" y="3611880"/>
            <a:ext cx="566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offer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48640" y="4160520"/>
            <a:ext cx="5760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 </a:t>
            </a:r>
            <a:pPr indent="0" marL="0">
              <a:buNone/>
            </a:pPr>
            <a:r>
              <a:rPr lang="en-US" sz="40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20% off</a:t>
            </a:r>
            <a:endParaRPr lang="en-US" sz="3000" dirty="0"/>
          </a:p>
        </p:txBody>
      </p:sp>
      <p:sp>
        <p:nvSpPr>
          <p:cNvPr id="10" name="Text 6"/>
          <p:cNvSpPr/>
          <p:nvPr/>
        </p:nvSpPr>
        <p:spPr>
          <a:xfrm>
            <a:off x="548640" y="4937760"/>
            <a:ext cx="5760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Them  </a:t>
            </a:r>
            <a:pPr indent="0" marL="0">
              <a:buNone/>
            </a:pPr>
            <a:r>
              <a:rPr lang="en-US" sz="4000" b="1" dirty="0">
                <a:solidFill>
                  <a:srgbClr val="CE3D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60% off</a:t>
            </a:r>
            <a:endParaRPr lang="en-US" sz="3000" dirty="0"/>
          </a:p>
        </p:txBody>
      </p:sp>
      <p:pic>
        <p:nvPicPr>
          <p:cNvPr id="11" name="Image 2" descr="/home/claude/crop_comp_table_blu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960" y="1417320"/>
            <a:ext cx="5120640" cy="1261872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6537960" y="3063240"/>
            <a:ext cx="5120640" cy="2651760"/>
          </a:xfrm>
          <a:prstGeom prst="roundRect">
            <a:avLst>
              <a:gd name="adj" fmla="val 4828"/>
            </a:avLst>
          </a:prstGeom>
          <a:solidFill>
            <a:srgbClr val="F7F8FA"/>
          </a:solidFill>
          <a:ln w="12700">
            <a:solidFill>
              <a:srgbClr val="E6E8EC"/>
            </a:solidFill>
            <a:prstDash val="solid"/>
          </a:ln>
          <a:effectLst>
            <a:outerShdw sx="100000" sy="100000" kx="0" ky="0" algn="bl" rotWithShape="0" blurRad="228600" dist="63500" dir="5400000">
              <a:srgbClr val="AAB0B8">
                <a:alpha val="18000"/>
              </a:srgbClr>
            </a:outerShdw>
          </a:effectLst>
        </p:spPr>
      </p:sp>
      <p:sp>
        <p:nvSpPr>
          <p:cNvPr id="13" name="Text 8"/>
          <p:cNvSpPr/>
          <p:nvPr/>
        </p:nvSpPr>
        <p:spPr>
          <a:xfrm>
            <a:off x="6903720" y="3520440"/>
            <a:ext cx="44805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2900" b="1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“Your gap isn’t your</a:t>
            </a:r>
            <a:endParaRPr lang="en-US" sz="29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2900" b="1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brand. It’s your offer.”</a:t>
            </a:r>
            <a:endParaRPr lang="en-US" sz="2900" dirty="0"/>
          </a:p>
        </p:txBody>
      </p:sp>
      <p:sp>
        <p:nvSpPr>
          <p:cNvPr id="14" name="Text 9"/>
          <p:cNvSpPr/>
          <p:nvPr/>
        </p:nvSpPr>
        <p:spPr>
          <a:xfrm>
            <a:off x="548640" y="571500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metric. A conclusion.</a:t>
            </a:r>
            <a:endParaRPr lang="en-US" sz="2600" dirty="0"/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9141714" cy="45720"/>
          </a:xfrm>
          <a:prstGeom prst="rect">
            <a:avLst/>
          </a:prstGeom>
          <a:solidFill>
            <a:srgbClr val="007AC6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IT READ THE ADS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8640" y="96012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it read them.</a:t>
            </a:r>
            <a:endParaRPr lang="en-US" sz="4600" dirty="0"/>
          </a:p>
        </p:txBody>
      </p:sp>
      <p:sp>
        <p:nvSpPr>
          <p:cNvPr id="8" name="Shape 4"/>
          <p:cNvSpPr/>
          <p:nvPr/>
        </p:nvSpPr>
        <p:spPr>
          <a:xfrm>
            <a:off x="548640" y="2194560"/>
            <a:ext cx="11064240" cy="1691640"/>
          </a:xfrm>
          <a:prstGeom prst="roundRect">
            <a:avLst>
              <a:gd name="adj" fmla="val 7568"/>
            </a:avLst>
          </a:prstGeom>
          <a:solidFill>
            <a:srgbClr val="FFFFFF"/>
          </a:solidFill>
          <a:ln w="31750">
            <a:solidFill>
              <a:srgbClr val="007AC6"/>
            </a:solidFill>
            <a:prstDash val="solid"/>
          </a:ln>
          <a:effectLst>
            <a:outerShdw sx="100000" sy="100000" kx="0" ky="0" algn="bl" rotWithShape="0" blurRad="279400" dist="88900" dir="5400000">
              <a:srgbClr val="5B7FA6">
                <a:alpha val="30000"/>
              </a:srgbClr>
            </a:outerShdw>
          </a:effectLst>
        </p:spPr>
      </p:sp>
      <p:sp>
        <p:nvSpPr>
          <p:cNvPr id="9" name="Text 5"/>
          <p:cNvSpPr/>
          <p:nvPr/>
        </p:nvSpPr>
        <p:spPr>
          <a:xfrm>
            <a:off x="1005840" y="2194560"/>
            <a:ext cx="101498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000"/>
              </a:lnSpc>
              <a:buNone/>
            </a:pPr>
            <a:r>
              <a:rPr lang="en-US" sz="38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“Patla nahi dikhna hai,</a:t>
            </a:r>
            <a:endParaRPr lang="en-US" sz="3800" dirty="0"/>
          </a:p>
          <a:p>
            <a:pPr indent="0" marL="0">
              <a:lnSpc>
                <a:spcPts val="5000"/>
              </a:lnSpc>
              <a:buNone/>
            </a:pPr>
            <a:r>
              <a:rPr lang="en-US" sz="38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khush dikhna hai.”</a:t>
            </a:r>
            <a:endParaRPr lang="en-US" sz="3800" dirty="0"/>
          </a:p>
        </p:txBody>
      </p:sp>
      <p:sp>
        <p:nvSpPr>
          <p:cNvPr id="10" name="Text 6"/>
          <p:cNvSpPr/>
          <p:nvPr/>
        </p:nvSpPr>
        <p:spPr>
          <a:xfrm>
            <a:off x="548640" y="429768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most distinctive line. It said: build on this.</a:t>
            </a:r>
            <a:endParaRPr lang="en-US" sz="2800" dirty="0"/>
          </a:p>
        </p:txBody>
      </p:sp>
      <p:sp>
        <p:nvSpPr>
          <p:cNvPr id="11" name="Text 7"/>
          <p:cNvSpPr/>
          <p:nvPr/>
        </p:nvSpPr>
        <p:spPr>
          <a:xfrm>
            <a:off x="548640" y="502920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coupon in 7 of 11 ads. It said: that’s your risk.</a:t>
            </a:r>
            <a:endParaRPr lang="en-US" sz="2800" dirty="0"/>
          </a:p>
        </p:txBody>
      </p:sp>
      <p:sp>
        <p:nvSpPr>
          <p:cNvPr id="12" name="Text 8"/>
          <p:cNvSpPr/>
          <p:nvPr/>
        </p:nvSpPr>
        <p:spPr>
          <a:xfrm>
            <a:off x="548640" y="589788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didn’t count your ads. It understood them.</a:t>
            </a:r>
            <a:endParaRPr lang="en-US" sz="3200" dirty="0"/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9577034" cy="45720"/>
          </a:xfrm>
          <a:prstGeom prst="rect">
            <a:avLst/>
          </a:prstGeom>
          <a:solidFill>
            <a:srgbClr val="007AC6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ASKS YOU BACK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8640" y="1097280"/>
            <a:ext cx="11155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didn’t ask for this one.</a:t>
            </a:r>
            <a:endParaRPr lang="en-US" sz="4600" dirty="0"/>
          </a:p>
        </p:txBody>
      </p:sp>
      <p:sp>
        <p:nvSpPr>
          <p:cNvPr id="8" name="Text 4"/>
          <p:cNvSpPr/>
          <p:nvPr/>
        </p:nvSpPr>
        <p:spPr>
          <a:xfrm>
            <a:off x="548640" y="228600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THE BRIEFING, IT FOLLOWED UP — UNPROMPTED</a:t>
            </a:r>
            <a:endParaRPr lang="en-US" sz="1600" dirty="0"/>
          </a:p>
        </p:txBody>
      </p:sp>
      <p:sp>
        <p:nvSpPr>
          <p:cNvPr id="9" name="Shape 5"/>
          <p:cNvSpPr/>
          <p:nvPr/>
        </p:nvSpPr>
        <p:spPr>
          <a:xfrm>
            <a:off x="548640" y="2788920"/>
            <a:ext cx="11064240" cy="141732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31750">
            <a:solidFill>
              <a:srgbClr val="007AC6"/>
            </a:solidFill>
            <a:prstDash val="solid"/>
          </a:ln>
          <a:effectLst>
            <a:outerShdw sx="100000" sy="100000" kx="0" ky="0" algn="bl" rotWithShape="0" blurRad="279400" dist="88900" dir="5400000">
              <a:srgbClr val="5B7FA6">
                <a:alpha val="30000"/>
              </a:srgbClr>
            </a:outerShdw>
          </a:effectLst>
        </p:spPr>
      </p:sp>
      <p:pic>
        <p:nvPicPr>
          <p:cNvPr id="10" name="Image 2" descr="/home/claude/crop_followu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3127248"/>
            <a:ext cx="10241280" cy="86868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48640" y="470916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saw the leak — and offered to watch the account for you.</a:t>
            </a:r>
            <a:endParaRPr lang="en-US" sz="3000" dirty="0"/>
          </a:p>
        </p:txBody>
      </p:sp>
      <p:sp>
        <p:nvSpPr>
          <p:cNvPr id="12" name="Text 7"/>
          <p:cNvSpPr/>
          <p:nvPr/>
        </p:nvSpPr>
        <p:spPr>
          <a:xfrm>
            <a:off x="548640" y="553212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Checkout. Reversals. Margin. Scaling alerts. Weekly, without being asked twice.</a:t>
            </a:r>
            <a:endParaRPr lang="en-US" sz="2500" dirty="0"/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10012353" cy="45720"/>
          </a:xfrm>
          <a:prstGeom prst="rect">
            <a:avLst/>
          </a:prstGeom>
          <a:solidFill>
            <a:srgbClr val="007AC6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SCHEDULED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8640" y="1005840"/>
            <a:ext cx="11155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don’t even have to open it.</a:t>
            </a:r>
            <a:endParaRPr lang="en-US" sz="4400" dirty="0"/>
          </a:p>
        </p:txBody>
      </p:sp>
      <p:pic>
        <p:nvPicPr>
          <p:cNvPr id="8" name="Image 2" descr="/home/claude/crop_inbox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103120"/>
            <a:ext cx="4023360" cy="4443984"/>
          </a:xfrm>
          <a:prstGeom prst="rect">
            <a:avLst/>
          </a:prstGeom>
          <a:effectLst>
            <a:outerShdw sx="100000" sy="100000" kx="0" ky="0" algn="bl" rotWithShape="0" blurRad="228600" dist="76200" dir="5400000">
              <a:srgbClr val="AAB0B8">
                <a:alpha val="30000"/>
              </a:srgbClr>
            </a:outerShdw>
          </a:effectLst>
        </p:spPr>
      </p:pic>
      <p:pic>
        <p:nvPicPr>
          <p:cNvPr id="9" name="Image 3" descr="/home/claude/crop_repor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640" y="2103120"/>
            <a:ext cx="3977640" cy="2798064"/>
          </a:xfrm>
          <a:prstGeom prst="rect">
            <a:avLst/>
          </a:prstGeom>
          <a:effectLst>
            <a:outerShdw sx="100000" sy="100000" kx="0" ky="0" algn="bl" rotWithShape="0" blurRad="228600" dist="76200" dir="5400000">
              <a:srgbClr val="AAB0B8">
                <a:alpha val="30000"/>
              </a:srgbClr>
            </a:outerShdw>
          </a:effectLst>
        </p:spPr>
      </p:pic>
      <p:sp>
        <p:nvSpPr>
          <p:cNvPr id="10" name="Shape 4"/>
          <p:cNvSpPr/>
          <p:nvPr/>
        </p:nvSpPr>
        <p:spPr>
          <a:xfrm>
            <a:off x="9464040" y="2103120"/>
            <a:ext cx="2148840" cy="2816352"/>
          </a:xfrm>
          <a:prstGeom prst="roundRect">
            <a:avLst>
              <a:gd name="adj" fmla="val 5957"/>
            </a:avLst>
          </a:prstGeom>
          <a:solidFill>
            <a:srgbClr val="F7F8FA"/>
          </a:solidFill>
          <a:ln w="12700">
            <a:solidFill>
              <a:srgbClr val="E6E8EC"/>
            </a:solidFill>
            <a:prstDash val="solid"/>
          </a:ln>
        </p:spPr>
      </p:sp>
      <p:sp>
        <p:nvSpPr>
          <p:cNvPr id="11" name="Text 5"/>
          <p:cNvSpPr/>
          <p:nvPr/>
        </p:nvSpPr>
        <p:spPr>
          <a:xfrm>
            <a:off x="9646920" y="2103120"/>
            <a:ext cx="1828800" cy="2816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500"/>
              </a:lnSpc>
              <a:buNone/>
            </a:pPr>
            <a:r>
              <a:rPr lang="en-US" sz="1800" b="1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Daily.</a:t>
            </a:r>
            <a:endParaRPr lang="en-US" sz="1800" dirty="0"/>
          </a:p>
          <a:p>
            <a:pPr indent="0" marL="0">
              <a:lnSpc>
                <a:spcPts val="2500"/>
              </a:lnSpc>
              <a:buNone/>
            </a:pPr>
            <a:r>
              <a:rPr lang="en-US" sz="1800" b="1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Weekly.</a:t>
            </a:r>
            <a:endParaRPr lang="en-US" sz="1800" dirty="0"/>
          </a:p>
          <a:p>
            <a:pPr indent="0" marL="0">
              <a:lnSpc>
                <a:spcPts val="2500"/>
              </a:lnSpc>
              <a:buNone/>
            </a:pPr>
            <a:r>
              <a:rPr lang="en-US" sz="1800" b="1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Monthly.</a:t>
            </a:r>
            <a:endParaRPr lang="en-US" sz="1800" dirty="0"/>
          </a:p>
          <a:p>
            <a:pPr indent="0" marL="0">
              <a:lnSpc>
                <a:spcPts val="2500"/>
              </a:lnSpc>
              <a:buNone/>
            </a:pPr>
            <a:endParaRPr lang="en-US" sz="1800" dirty="0"/>
          </a:p>
          <a:p>
            <a:pPr indent="0" marL="0">
              <a:lnSpc>
                <a:spcPts val="2500"/>
              </a:lnSpc>
              <a:buNone/>
            </a:pPr>
            <a:r>
              <a:rPr lang="en-US" sz="1800" b="1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the moment</a:t>
            </a:r>
            <a:endParaRPr lang="en-US" sz="1800" dirty="0"/>
          </a:p>
          <a:p>
            <a:pPr indent="0" marL="0">
              <a:lnSpc>
                <a:spcPts val="2500"/>
              </a:lnSpc>
              <a:buNone/>
            </a:pPr>
            <a:r>
              <a:rPr lang="en-US" sz="1800" b="1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something breaks.</a:t>
            </a:r>
            <a:endParaRPr lang="en-US" sz="1800" dirty="0"/>
          </a:p>
        </p:txBody>
      </p:sp>
      <p:sp>
        <p:nvSpPr>
          <p:cNvPr id="12" name="Text 6"/>
          <p:cNvSpPr/>
          <p:nvPr/>
        </p:nvSpPr>
        <p:spPr>
          <a:xfrm>
            <a:off x="5120640" y="5257800"/>
            <a:ext cx="6583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it once. It reports to you.</a:t>
            </a:r>
            <a:endParaRPr lang="en-US" sz="30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4" fill="hold">
                      <p:stCondLst>
                        <p:cond delay="indefinite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3A3A40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10447673" cy="45720"/>
          </a:xfrm>
          <a:prstGeom prst="rect">
            <a:avLst/>
          </a:prstGeom>
          <a:solidFill>
            <a:srgbClr val="007AC6"/>
          </a:solidFill>
          <a:ln/>
        </p:spPr>
      </p:sp>
      <p:sp>
        <p:nvSpPr>
          <p:cNvPr id="5" name="Shape 2"/>
          <p:cNvSpPr/>
          <p:nvPr/>
        </p:nvSpPr>
        <p:spPr>
          <a:xfrm>
            <a:off x="10378440" y="4709160"/>
            <a:ext cx="2377440" cy="384048"/>
          </a:xfrm>
          <a:prstGeom prst="rect">
            <a:avLst/>
          </a:prstGeom>
          <a:solidFill>
            <a:srgbClr val="CE3DDB">
              <a:alpha val="75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10378440" y="5330952"/>
            <a:ext cx="2377440" cy="384048"/>
          </a:xfrm>
          <a:prstGeom prst="rect">
            <a:avLst/>
          </a:prstGeom>
          <a:solidFill>
            <a:srgbClr val="FFC200">
              <a:alpha val="75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10378440" y="5952744"/>
            <a:ext cx="2377440" cy="384048"/>
          </a:xfrm>
          <a:prstGeom prst="rect">
            <a:avLst/>
          </a:prstGeom>
          <a:solidFill>
            <a:srgbClr val="007AC6">
              <a:alpha val="75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731520" y="2103120"/>
            <a:ext cx="107899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8200"/>
              </a:lnSpc>
              <a:buNone/>
            </a:pPr>
            <a:r>
              <a:rPr lang="en-US" sz="5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Everyone has AI.
</a:t>
            </a:r>
            <a:pPr indent="0" marL="0">
              <a:lnSpc>
                <a:spcPts val="8200"/>
              </a:lnSpc>
              <a:buNone/>
            </a:pPr>
            <a:r>
              <a:rPr lang="en-US" sz="5800" b="1" dirty="0">
                <a:solidFill>
                  <a:srgbClr val="FFC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Almost nobody has context.</a:t>
            </a:r>
            <a:endParaRPr lang="en-US" sz="5800" dirty="0"/>
          </a:p>
        </p:txBody>
      </p:sp>
      <p:sp>
        <p:nvSpPr>
          <p:cNvPr id="9" name="Text 6"/>
          <p:cNvSpPr/>
          <p:nvPr/>
        </p:nvSpPr>
        <p:spPr>
          <a:xfrm>
            <a:off x="731520" y="493776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D6D8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 is the last thing that’s still yours.</a:t>
            </a:r>
            <a:endParaRPr lang="en-US" sz="3000" dirty="0"/>
          </a:p>
        </p:txBody>
      </p:sp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10882993" cy="45720"/>
          </a:xfrm>
          <a:prstGeom prst="rect">
            <a:avLst/>
          </a:prstGeom>
          <a:solidFill>
            <a:srgbClr val="007AC6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YOU ASK IT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8640" y="1051560"/>
            <a:ext cx="11155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don’t need to know what to ask.</a:t>
            </a:r>
            <a:endParaRPr lang="en-US" sz="4400" dirty="0"/>
          </a:p>
        </p:txBody>
      </p:sp>
      <p:pic>
        <p:nvPicPr>
          <p:cNvPr id="8" name="Image 2" descr="/home/claude/crop_prompt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148840"/>
            <a:ext cx="10543032" cy="3118104"/>
          </a:xfrm>
          <a:prstGeom prst="rect">
            <a:avLst/>
          </a:prstGeom>
          <a:effectLst>
            <a:outerShdw sx="100000" sy="100000" kx="0" ky="0" algn="bl" rotWithShape="0" blurRad="228600" dist="76200" dir="5400000">
              <a:srgbClr val="AAB0B8">
                <a:alpha val="30000"/>
              </a:srgbClr>
            </a:outerShdw>
          </a:effectLst>
        </p:spPr>
      </p:pic>
      <p:sp>
        <p:nvSpPr>
          <p:cNvPr id="9" name="Text 4"/>
          <p:cNvSpPr/>
          <p:nvPr/>
        </p:nvSpPr>
        <p:spPr>
          <a:xfrm>
            <a:off x="548640" y="557784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Straight from the product — questions written by marketers, waiting in every account.</a:t>
            </a:r>
            <a:endParaRPr lang="en-US" sz="2500" dirty="0"/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11318313" cy="45720"/>
          </a:xfrm>
          <a:prstGeom prst="rect">
            <a:avLst/>
          </a:prstGeom>
          <a:solidFill>
            <a:srgbClr val="007AC6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8640" y="1051560"/>
            <a:ext cx="11155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Everyone got a specialist.</a:t>
            </a:r>
            <a:endParaRPr lang="en-US" sz="4800" dirty="0"/>
          </a:p>
        </p:txBody>
      </p:sp>
      <p:sp>
        <p:nvSpPr>
          <p:cNvPr id="8" name="Shape 4"/>
          <p:cNvSpPr/>
          <p:nvPr/>
        </p:nvSpPr>
        <p:spPr>
          <a:xfrm>
            <a:off x="548640" y="2148840"/>
            <a:ext cx="3520440" cy="32004"/>
          </a:xfrm>
          <a:prstGeom prst="rect">
            <a:avLst/>
          </a:prstGeom>
          <a:solidFill>
            <a:srgbClr val="E1E3E8"/>
          </a:solidFill>
          <a:ln/>
        </p:spPr>
      </p:sp>
      <p:sp>
        <p:nvSpPr>
          <p:cNvPr id="9" name="Text 5"/>
          <p:cNvSpPr/>
          <p:nvPr/>
        </p:nvSpPr>
        <p:spPr>
          <a:xfrm>
            <a:off x="548640" y="2377440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DEVELOPERS</a:t>
            </a:r>
            <a:endParaRPr lang="en-US" sz="1900" dirty="0"/>
          </a:p>
        </p:txBody>
      </p:sp>
      <p:sp>
        <p:nvSpPr>
          <p:cNvPr id="10" name="Text 6"/>
          <p:cNvSpPr/>
          <p:nvPr/>
        </p:nvSpPr>
        <p:spPr>
          <a:xfrm>
            <a:off x="548640" y="2926080"/>
            <a:ext cx="35204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3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AI that knows</a:t>
            </a:r>
            <a:endParaRPr lang="en-US" sz="32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their code.</a:t>
            </a:r>
            <a:endParaRPr lang="en-US" sz="3200" dirty="0"/>
          </a:p>
        </p:txBody>
      </p:sp>
      <p:sp>
        <p:nvSpPr>
          <p:cNvPr id="11" name="Shape 7"/>
          <p:cNvSpPr/>
          <p:nvPr/>
        </p:nvSpPr>
        <p:spPr>
          <a:xfrm>
            <a:off x="4434840" y="2148840"/>
            <a:ext cx="3520440" cy="32004"/>
          </a:xfrm>
          <a:prstGeom prst="rect">
            <a:avLst/>
          </a:prstGeom>
          <a:solidFill>
            <a:srgbClr val="E1E3E8"/>
          </a:solidFill>
          <a:ln/>
        </p:spPr>
      </p:sp>
      <p:sp>
        <p:nvSpPr>
          <p:cNvPr id="12" name="Text 8"/>
          <p:cNvSpPr/>
          <p:nvPr/>
        </p:nvSpPr>
        <p:spPr>
          <a:xfrm>
            <a:off x="4434840" y="2377440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434840" y="2926080"/>
            <a:ext cx="35204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3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AI that runs</a:t>
            </a:r>
            <a:endParaRPr lang="en-US" sz="32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ads.</a:t>
            </a:r>
            <a:endParaRPr lang="en-US" sz="3200" dirty="0"/>
          </a:p>
        </p:txBody>
      </p:sp>
      <p:sp>
        <p:nvSpPr>
          <p:cNvPr id="14" name="Shape 10"/>
          <p:cNvSpPr/>
          <p:nvPr/>
        </p:nvSpPr>
        <p:spPr>
          <a:xfrm>
            <a:off x="8321040" y="2148840"/>
            <a:ext cx="3520440" cy="73152"/>
          </a:xfrm>
          <a:prstGeom prst="rect">
            <a:avLst/>
          </a:prstGeom>
          <a:solidFill>
            <a:srgbClr val="007AC6"/>
          </a:solidFill>
          <a:ln/>
        </p:spPr>
      </p:sp>
      <p:sp>
        <p:nvSpPr>
          <p:cNvPr id="15" name="Text 11"/>
          <p:cNvSpPr/>
          <p:nvPr/>
        </p:nvSpPr>
        <p:spPr>
          <a:xfrm>
            <a:off x="8321040" y="2377440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spc="200" kern="0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MARKETERS</a:t>
            </a:r>
            <a:endParaRPr lang="en-US" sz="1900" dirty="0"/>
          </a:p>
        </p:txBody>
      </p:sp>
      <p:sp>
        <p:nvSpPr>
          <p:cNvPr id="16" name="Text 12"/>
          <p:cNvSpPr/>
          <p:nvPr/>
        </p:nvSpPr>
        <p:spPr>
          <a:xfrm>
            <a:off x="8321040" y="2926080"/>
            <a:ext cx="35204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3200" b="1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AI that knows</a:t>
            </a:r>
            <a:endParaRPr lang="en-US" sz="32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200" b="1" dirty="0">
                <a:solidFill>
                  <a:srgbClr val="007A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business.</a:t>
            </a:r>
            <a:endParaRPr lang="en-US" sz="3200" dirty="0"/>
          </a:p>
        </p:txBody>
      </p:sp>
      <p:sp>
        <p:nvSpPr>
          <p:cNvPr id="17" name="Text 13"/>
          <p:cNvSpPr/>
          <p:nvPr/>
        </p:nvSpPr>
        <p:spPr>
          <a:xfrm>
            <a:off x="548640" y="5029200"/>
            <a:ext cx="11155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That’s all this is.</a:t>
            </a:r>
            <a:endParaRPr lang="en-US" sz="4200" dirty="0"/>
          </a:p>
        </p:txBody>
      </p:sp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3A3A40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11753632" cy="45720"/>
          </a:xfrm>
          <a:prstGeom prst="rect">
            <a:avLst/>
          </a:prstGeom>
          <a:solidFill>
            <a:srgbClr val="007AC6"/>
          </a:solidFill>
          <a:ln/>
        </p:spPr>
      </p:sp>
      <p:sp>
        <p:nvSpPr>
          <p:cNvPr id="5" name="Shape 2"/>
          <p:cNvSpPr/>
          <p:nvPr/>
        </p:nvSpPr>
        <p:spPr>
          <a:xfrm>
            <a:off x="-1325880" y="457200"/>
            <a:ext cx="1711757" cy="276515"/>
          </a:xfrm>
          <a:prstGeom prst="rect">
            <a:avLst/>
          </a:prstGeom>
          <a:solidFill>
            <a:srgbClr val="CE3DDB">
              <a:alpha val="60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-1325880" y="904890"/>
            <a:ext cx="1711757" cy="276515"/>
          </a:xfrm>
          <a:prstGeom prst="rect">
            <a:avLst/>
          </a:prstGeom>
          <a:solidFill>
            <a:srgbClr val="FFC200">
              <a:alpha val="60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-1325880" y="1352580"/>
            <a:ext cx="1711757" cy="276515"/>
          </a:xfrm>
          <a:prstGeom prst="rect">
            <a:avLst/>
          </a:prstGeom>
          <a:solidFill>
            <a:srgbClr val="007AC6">
              <a:alpha val="60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822960" y="192024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B9BD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question to take home.</a:t>
            </a:r>
            <a:endParaRPr lang="en-US" sz="3400" dirty="0"/>
          </a:p>
        </p:txBody>
      </p:sp>
      <p:sp>
        <p:nvSpPr>
          <p:cNvPr id="9" name="Shape 6"/>
          <p:cNvSpPr/>
          <p:nvPr/>
        </p:nvSpPr>
        <p:spPr>
          <a:xfrm>
            <a:off x="822960" y="2880360"/>
            <a:ext cx="10515600" cy="914400"/>
          </a:xfrm>
          <a:prstGeom prst="roundRect">
            <a:avLst>
              <a:gd name="adj" fmla="val 28000"/>
            </a:avLst>
          </a:prstGeom>
          <a:solidFill>
            <a:srgbClr val="45454D"/>
          </a:solidFill>
          <a:ln/>
          <a:effectLst>
            <a:outerShdw sx="100000" sy="100000" kx="0" ky="0" algn="bl" rotWithShape="0" blurRad="203200" dist="63500" dir="5400000">
              <a:srgbClr val="000000">
                <a:alpha val="3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1234440" y="2880360"/>
            <a:ext cx="8778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— how’s the account doing?</a:t>
            </a:r>
            <a:endParaRPr lang="en-US" sz="2700" dirty="0"/>
          </a:p>
        </p:txBody>
      </p:sp>
      <p:sp>
        <p:nvSpPr>
          <p:cNvPr id="11" name="Shape 8"/>
          <p:cNvSpPr/>
          <p:nvPr/>
        </p:nvSpPr>
        <p:spPr>
          <a:xfrm>
            <a:off x="10195560" y="3026664"/>
            <a:ext cx="621792" cy="621792"/>
          </a:xfrm>
          <a:prstGeom prst="ellipse">
            <a:avLst/>
          </a:prstGeom>
          <a:solidFill>
            <a:srgbClr val="007AC6"/>
          </a:solidFill>
          <a:ln/>
        </p:spPr>
      </p:sp>
      <p:sp>
        <p:nvSpPr>
          <p:cNvPr id="12" name="Text 9"/>
          <p:cNvSpPr/>
          <p:nvPr/>
        </p:nvSpPr>
        <p:spPr>
          <a:xfrm>
            <a:off x="10195560" y="3008376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</a:t>
            </a:r>
            <a:endParaRPr lang="en-US" sz="2800" dirty="0"/>
          </a:p>
        </p:txBody>
      </p:sp>
      <p:sp>
        <p:nvSpPr>
          <p:cNvPr id="13" name="Text 10"/>
          <p:cNvSpPr/>
          <p:nvPr/>
        </p:nvSpPr>
        <p:spPr>
          <a:xfrm>
            <a:off x="822960" y="4343400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FFC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should know the answer before you scale. Not after.</a:t>
            </a:r>
            <a:endParaRPr lang="en-US" sz="3000" dirty="0"/>
          </a:p>
        </p:txBody>
      </p:sp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3A3A40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007AC6"/>
          </a:solidFill>
          <a:ln/>
        </p:spPr>
      </p:sp>
      <p:sp>
        <p:nvSpPr>
          <p:cNvPr id="5" name="Text 2"/>
          <p:cNvSpPr/>
          <p:nvPr/>
        </p:nvSpPr>
        <p:spPr>
          <a:xfrm>
            <a:off x="0" y="2331720"/>
            <a:ext cx="1218895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Q&amp;A</a:t>
            </a:r>
            <a:endParaRPr lang="en-US" sz="13000" dirty="0"/>
          </a:p>
        </p:txBody>
      </p:sp>
      <p:sp>
        <p:nvSpPr>
          <p:cNvPr id="6" name="Text 3"/>
          <p:cNvSpPr/>
          <p:nvPr/>
        </p:nvSpPr>
        <p:spPr>
          <a:xfrm>
            <a:off x="0" y="4251960"/>
            <a:ext cx="121889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FFC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me anything.</a:t>
            </a:r>
            <a:endParaRPr lang="en-US" sz="3400" dirty="0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1305959" cy="45720"/>
          </a:xfrm>
          <a:prstGeom prst="rect">
            <a:avLst/>
          </a:prstGeom>
          <a:solidFill>
            <a:srgbClr val="CE3DDB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MONDAY, EVERYWHERE</a:t>
            </a:r>
            <a:endParaRPr lang="en-US" sz="1400" dirty="0"/>
          </a:p>
        </p:txBody>
      </p:sp>
      <p:sp>
        <p:nvSpPr>
          <p:cNvPr id="7" name="Shape 3"/>
          <p:cNvSpPr/>
          <p:nvPr/>
        </p:nvSpPr>
        <p:spPr>
          <a:xfrm>
            <a:off x="3108960" y="1874520"/>
            <a:ext cx="8503920" cy="1371600"/>
          </a:xfrm>
          <a:prstGeom prst="roundRect">
            <a:avLst>
              <a:gd name="adj" fmla="val 21333"/>
            </a:avLst>
          </a:prstGeom>
          <a:solidFill>
            <a:srgbClr val="007AC6"/>
          </a:solidFill>
          <a:ln/>
          <a:effectLst>
            <a:outerShdw sx="100000" sy="100000" kx="0" ky="0" algn="bl" rotWithShape="0" blurRad="203200" dist="63500" dir="5400000">
              <a:srgbClr val="5B7FA6">
                <a:alpha val="35000"/>
              </a:srgbClr>
            </a:outerShdw>
          </a:effectLst>
        </p:spPr>
      </p:sp>
      <p:sp>
        <p:nvSpPr>
          <p:cNvPr id="8" name="Text 4"/>
          <p:cNvSpPr/>
          <p:nvPr/>
        </p:nvSpPr>
        <p:spPr>
          <a:xfrm>
            <a:off x="3429000" y="187452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How’s the account doing?</a:t>
            </a:r>
            <a:endParaRPr lang="en-US" sz="4400" dirty="0"/>
          </a:p>
        </p:txBody>
      </p:sp>
      <p:sp>
        <p:nvSpPr>
          <p:cNvPr id="9" name="Text 5"/>
          <p:cNvSpPr/>
          <p:nvPr/>
        </p:nvSpPr>
        <p:spPr>
          <a:xfrm>
            <a:off x="10378440" y="3310128"/>
            <a:ext cx="1234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9:02 AM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548640" y="3977640"/>
            <a:ext cx="1554480" cy="777240"/>
          </a:xfrm>
          <a:prstGeom prst="roundRect">
            <a:avLst>
              <a:gd name="adj" fmla="val 37647"/>
            </a:avLst>
          </a:prstGeom>
          <a:solidFill>
            <a:srgbClr val="FFFFFF"/>
          </a:solidFill>
          <a:ln w="12700">
            <a:solidFill>
              <a:srgbClr val="E1E3E8"/>
            </a:solidFill>
            <a:prstDash val="solid"/>
          </a:ln>
          <a:effectLst>
            <a:outerShdw sx="100000" sy="100000" kx="0" ky="0" algn="bl" rotWithShape="0" blurRad="152400" dist="50800" dir="5400000">
              <a:srgbClr val="AAB0B8">
                <a:alpha val="25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896112" y="4288536"/>
            <a:ext cx="155448" cy="155448"/>
          </a:xfrm>
          <a:prstGeom prst="ellipse">
            <a:avLst/>
          </a:prstGeom>
          <a:solidFill>
            <a:srgbClr val="8A8F98"/>
          </a:solidFill>
          <a:ln/>
        </p:spPr>
      </p:sp>
      <p:sp>
        <p:nvSpPr>
          <p:cNvPr id="12" name="Shape 8"/>
          <p:cNvSpPr/>
          <p:nvPr/>
        </p:nvSpPr>
        <p:spPr>
          <a:xfrm>
            <a:off x="1243584" y="4288536"/>
            <a:ext cx="155448" cy="155448"/>
          </a:xfrm>
          <a:prstGeom prst="ellipse">
            <a:avLst/>
          </a:prstGeom>
          <a:solidFill>
            <a:srgbClr val="8A8F98"/>
          </a:solidFill>
          <a:ln/>
        </p:spPr>
      </p:sp>
      <p:sp>
        <p:nvSpPr>
          <p:cNvPr id="13" name="Shape 9"/>
          <p:cNvSpPr/>
          <p:nvPr/>
        </p:nvSpPr>
        <p:spPr>
          <a:xfrm>
            <a:off x="1591056" y="4288536"/>
            <a:ext cx="155448" cy="155448"/>
          </a:xfrm>
          <a:prstGeom prst="ellipse">
            <a:avLst/>
          </a:prstGeom>
          <a:solidFill>
            <a:srgbClr val="8A8F98"/>
          </a:solidFill>
          <a:ln/>
        </p:spPr>
      </p:sp>
      <p:sp>
        <p:nvSpPr>
          <p:cNvPr id="14" name="Text 10"/>
          <p:cNvSpPr/>
          <p:nvPr/>
        </p:nvSpPr>
        <p:spPr>
          <a:xfrm>
            <a:off x="2286000" y="411480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i="1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…somebody, by Thursday</a:t>
            </a:r>
            <a:endParaRPr lang="en-US" sz="1900" dirty="0"/>
          </a:p>
        </p:txBody>
      </p:sp>
      <p:sp>
        <p:nvSpPr>
          <p:cNvPr id="15" name="Text 11"/>
          <p:cNvSpPr/>
          <p:nvPr/>
        </p:nvSpPr>
        <p:spPr>
          <a:xfrm>
            <a:off x="548640" y="566928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most-asked question in every company in this room.</a:t>
            </a:r>
            <a:endParaRPr lang="en-US" sz="2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4" fill="hold">
                      <p:stCondLst>
                        <p:cond delay="indefinite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48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1741279" cy="45720"/>
          </a:xfrm>
          <a:prstGeom prst="rect">
            <a:avLst/>
          </a:prstGeom>
          <a:solidFill>
            <a:srgbClr val="CE3DDB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META  ·  LAST 30 DAYS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8640" y="118872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Meta:</a:t>
            </a:r>
            <a:endParaRPr lang="en-US" sz="3400" dirty="0"/>
          </a:p>
        </p:txBody>
      </p:sp>
      <p:sp>
        <p:nvSpPr>
          <p:cNvPr id="8" name="Shape 4"/>
          <p:cNvSpPr/>
          <p:nvPr/>
        </p:nvSpPr>
        <p:spPr>
          <a:xfrm>
            <a:off x="548640" y="1965960"/>
            <a:ext cx="3520440" cy="32004"/>
          </a:xfrm>
          <a:prstGeom prst="rect">
            <a:avLst/>
          </a:prstGeom>
          <a:solidFill>
            <a:srgbClr val="E1E3E8"/>
          </a:solidFill>
          <a:ln/>
        </p:spPr>
      </p:sp>
      <p:sp>
        <p:nvSpPr>
          <p:cNvPr id="9" name="Text 5"/>
          <p:cNvSpPr/>
          <p:nvPr/>
        </p:nvSpPr>
        <p:spPr>
          <a:xfrm>
            <a:off x="548640" y="2240280"/>
            <a:ext cx="3520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8600" b="1" dirty="0">
                <a:solidFill>
                  <a:srgbClr val="1E8E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8.61x</a:t>
            </a:r>
            <a:endParaRPr lang="en-US" sz="8600" dirty="0"/>
          </a:p>
        </p:txBody>
      </p:sp>
      <p:sp>
        <p:nvSpPr>
          <p:cNvPr id="10" name="Text 6"/>
          <p:cNvSpPr/>
          <p:nvPr/>
        </p:nvSpPr>
        <p:spPr>
          <a:xfrm>
            <a:off x="548640" y="388620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ROAS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548640" y="4370832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13.94%</a:t>
            </a:r>
            <a:endParaRPr lang="en-US" sz="2100" dirty="0"/>
          </a:p>
        </p:txBody>
      </p:sp>
      <p:sp>
        <p:nvSpPr>
          <p:cNvPr id="12" name="Shape 8"/>
          <p:cNvSpPr/>
          <p:nvPr/>
        </p:nvSpPr>
        <p:spPr>
          <a:xfrm>
            <a:off x="4434840" y="1965960"/>
            <a:ext cx="3520440" cy="32004"/>
          </a:xfrm>
          <a:prstGeom prst="rect">
            <a:avLst/>
          </a:prstGeom>
          <a:solidFill>
            <a:srgbClr val="E1E3E8"/>
          </a:solidFill>
          <a:ln/>
        </p:spPr>
      </p:sp>
      <p:sp>
        <p:nvSpPr>
          <p:cNvPr id="13" name="Text 9"/>
          <p:cNvSpPr/>
          <p:nvPr/>
        </p:nvSpPr>
        <p:spPr>
          <a:xfrm>
            <a:off x="4434840" y="2240280"/>
            <a:ext cx="3520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8600" b="1" dirty="0">
                <a:solidFill>
                  <a:srgbClr val="1E8E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−10%</a:t>
            </a:r>
            <a:endParaRPr lang="en-US" sz="8600" dirty="0"/>
          </a:p>
        </p:txBody>
      </p:sp>
      <p:sp>
        <p:nvSpPr>
          <p:cNvPr id="14" name="Text 10"/>
          <p:cNvSpPr/>
          <p:nvPr/>
        </p:nvSpPr>
        <p:spPr>
          <a:xfrm>
            <a:off x="4434840" y="388620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Spend</a:t>
            </a:r>
            <a:endParaRPr lang="en-US" sz="2400" dirty="0"/>
          </a:p>
        </p:txBody>
      </p:sp>
      <p:sp>
        <p:nvSpPr>
          <p:cNvPr id="15" name="Text 11"/>
          <p:cNvSpPr/>
          <p:nvPr/>
        </p:nvSpPr>
        <p:spPr>
          <a:xfrm>
            <a:off x="4434840" y="4370832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 last month</a:t>
            </a:r>
            <a:endParaRPr lang="en-US" sz="2100" dirty="0"/>
          </a:p>
        </p:txBody>
      </p:sp>
      <p:sp>
        <p:nvSpPr>
          <p:cNvPr id="16" name="Shape 12"/>
          <p:cNvSpPr/>
          <p:nvPr/>
        </p:nvSpPr>
        <p:spPr>
          <a:xfrm>
            <a:off x="8321040" y="1965960"/>
            <a:ext cx="3520440" cy="32004"/>
          </a:xfrm>
          <a:prstGeom prst="rect">
            <a:avLst/>
          </a:prstGeom>
          <a:solidFill>
            <a:srgbClr val="E1E3E8"/>
          </a:solidFill>
          <a:ln/>
        </p:spPr>
      </p:sp>
      <p:sp>
        <p:nvSpPr>
          <p:cNvPr id="17" name="Text 13"/>
          <p:cNvSpPr/>
          <p:nvPr/>
        </p:nvSpPr>
        <p:spPr>
          <a:xfrm>
            <a:off x="8321040" y="2240280"/>
            <a:ext cx="3520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8600" b="1" dirty="0">
                <a:solidFill>
                  <a:srgbClr val="1E8E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−15%</a:t>
            </a:r>
            <a:endParaRPr lang="en-US" sz="8600" dirty="0"/>
          </a:p>
        </p:txBody>
      </p:sp>
      <p:sp>
        <p:nvSpPr>
          <p:cNvPr id="18" name="Text 14"/>
          <p:cNvSpPr/>
          <p:nvPr/>
        </p:nvSpPr>
        <p:spPr>
          <a:xfrm>
            <a:off x="8321040" y="388620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per purchase</a:t>
            </a:r>
            <a:endParaRPr lang="en-US" sz="2400" dirty="0"/>
          </a:p>
        </p:txBody>
      </p:sp>
      <p:sp>
        <p:nvSpPr>
          <p:cNvPr id="19" name="Text 15"/>
          <p:cNvSpPr/>
          <p:nvPr/>
        </p:nvSpPr>
        <p:spPr>
          <a:xfrm>
            <a:off x="8321040" y="4370832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 last month</a:t>
            </a:r>
            <a:endParaRPr lang="en-US" sz="2100" dirty="0"/>
          </a:p>
        </p:txBody>
      </p:sp>
      <p:sp>
        <p:nvSpPr>
          <p:cNvPr id="20" name="Text 16"/>
          <p:cNvSpPr/>
          <p:nvPr/>
        </p:nvSpPr>
        <p:spPr>
          <a:xfrm>
            <a:off x="548640" y="562356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Better returns, on less money.</a:t>
            </a:r>
            <a:endParaRPr lang="en-US" sz="2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4" fill="hold">
                      <p:stCondLst>
                        <p:cond delay="indefinite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3A3A40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2176599" cy="45720"/>
          </a:xfrm>
          <a:prstGeom prst="rect">
            <a:avLst/>
          </a:prstGeom>
          <a:solidFill>
            <a:srgbClr val="CE3DDB"/>
          </a:solidFill>
          <a:ln/>
        </p:spPr>
      </p:sp>
      <p:sp>
        <p:nvSpPr>
          <p:cNvPr id="5" name="Text 2"/>
          <p:cNvSpPr/>
          <p:nvPr/>
        </p:nvSpPr>
        <p:spPr>
          <a:xfrm>
            <a:off x="731520" y="2011680"/>
            <a:ext cx="107899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7800"/>
              </a:lnSpc>
              <a:buNone/>
            </a:pPr>
            <a:r>
              <a:rPr lang="en-US" sz="6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here says:</a:t>
            </a:r>
            <a:endParaRPr lang="en-US" sz="6200" dirty="0"/>
          </a:p>
          <a:p>
            <a:pPr indent="0" marL="0">
              <a:lnSpc>
                <a:spcPts val="7800"/>
              </a:lnSpc>
              <a:buNone/>
            </a:pPr>
            <a:r>
              <a:rPr lang="en-US" sz="6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 it.</a:t>
            </a:r>
            <a:endParaRPr lang="en-US" sz="6200" dirty="0"/>
          </a:p>
        </p:txBody>
      </p:sp>
      <p:sp>
        <p:nvSpPr>
          <p:cNvPr id="6" name="Text 3"/>
          <p:cNvSpPr/>
          <p:nvPr/>
        </p:nvSpPr>
        <p:spPr>
          <a:xfrm>
            <a:off x="731520" y="466344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FFC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that’s what we would have done.</a:t>
            </a:r>
            <a:endParaRPr lang="en-US" sz="3400" dirty="0"/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2611918" cy="45720"/>
          </a:xfrm>
          <a:prstGeom prst="rect">
            <a:avLst/>
          </a:prstGeom>
          <a:solidFill>
            <a:srgbClr val="CE3DDB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THE STORE  ·  SAME 30 DAYS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8640" y="118872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the store:</a:t>
            </a:r>
            <a:endParaRPr lang="en-US" sz="3400" dirty="0"/>
          </a:p>
        </p:txBody>
      </p:sp>
      <p:sp>
        <p:nvSpPr>
          <p:cNvPr id="8" name="Shape 4"/>
          <p:cNvSpPr/>
          <p:nvPr/>
        </p:nvSpPr>
        <p:spPr>
          <a:xfrm>
            <a:off x="548640" y="1965960"/>
            <a:ext cx="3520440" cy="32004"/>
          </a:xfrm>
          <a:prstGeom prst="rect">
            <a:avLst/>
          </a:prstGeom>
          <a:solidFill>
            <a:srgbClr val="E1E3E8"/>
          </a:solidFill>
          <a:ln/>
        </p:spPr>
      </p:sp>
      <p:sp>
        <p:nvSpPr>
          <p:cNvPr id="9" name="Text 5"/>
          <p:cNvSpPr/>
          <p:nvPr/>
        </p:nvSpPr>
        <p:spPr>
          <a:xfrm>
            <a:off x="548640" y="2240280"/>
            <a:ext cx="3520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86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−38%</a:t>
            </a:r>
            <a:endParaRPr lang="en-US" sz="8600" dirty="0"/>
          </a:p>
        </p:txBody>
      </p:sp>
      <p:sp>
        <p:nvSpPr>
          <p:cNvPr id="10" name="Text 6"/>
          <p:cNvSpPr/>
          <p:nvPr/>
        </p:nvSpPr>
        <p:spPr>
          <a:xfrm>
            <a:off x="548640" y="388620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Checkout completions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548640" y="4370832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 last month</a:t>
            </a:r>
            <a:endParaRPr lang="en-US" sz="2100" dirty="0"/>
          </a:p>
        </p:txBody>
      </p:sp>
      <p:sp>
        <p:nvSpPr>
          <p:cNvPr id="12" name="Shape 8"/>
          <p:cNvSpPr/>
          <p:nvPr/>
        </p:nvSpPr>
        <p:spPr>
          <a:xfrm>
            <a:off x="4434840" y="1965960"/>
            <a:ext cx="3520440" cy="32004"/>
          </a:xfrm>
          <a:prstGeom prst="rect">
            <a:avLst/>
          </a:prstGeom>
          <a:solidFill>
            <a:srgbClr val="E1E3E8"/>
          </a:solidFill>
          <a:ln/>
        </p:spPr>
      </p:sp>
      <p:sp>
        <p:nvSpPr>
          <p:cNvPr id="13" name="Text 9"/>
          <p:cNvSpPr/>
          <p:nvPr/>
        </p:nvSpPr>
        <p:spPr>
          <a:xfrm>
            <a:off x="4434840" y="2240280"/>
            <a:ext cx="3520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86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+72%</a:t>
            </a:r>
            <a:endParaRPr lang="en-US" sz="8600" dirty="0"/>
          </a:p>
        </p:txBody>
      </p:sp>
      <p:sp>
        <p:nvSpPr>
          <p:cNvPr id="14" name="Text 10"/>
          <p:cNvSpPr/>
          <p:nvPr/>
        </p:nvSpPr>
        <p:spPr>
          <a:xfrm>
            <a:off x="4434840" y="388620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Money refunded</a:t>
            </a:r>
            <a:endParaRPr lang="en-US" sz="2400" dirty="0"/>
          </a:p>
        </p:txBody>
      </p:sp>
      <p:sp>
        <p:nvSpPr>
          <p:cNvPr id="15" name="Text 11"/>
          <p:cNvSpPr/>
          <p:nvPr/>
        </p:nvSpPr>
        <p:spPr>
          <a:xfrm>
            <a:off x="4434840" y="4370832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returned</a:t>
            </a:r>
            <a:endParaRPr lang="en-US" sz="2100" dirty="0"/>
          </a:p>
        </p:txBody>
      </p:sp>
      <p:sp>
        <p:nvSpPr>
          <p:cNvPr id="16" name="Shape 12"/>
          <p:cNvSpPr/>
          <p:nvPr/>
        </p:nvSpPr>
        <p:spPr>
          <a:xfrm>
            <a:off x="8321040" y="1965960"/>
            <a:ext cx="3520440" cy="32004"/>
          </a:xfrm>
          <a:prstGeom prst="rect">
            <a:avLst/>
          </a:prstGeom>
          <a:solidFill>
            <a:srgbClr val="E1E3E8"/>
          </a:solidFill>
          <a:ln/>
        </p:spPr>
      </p:sp>
      <p:sp>
        <p:nvSpPr>
          <p:cNvPr id="17" name="Text 13"/>
          <p:cNvSpPr/>
          <p:nvPr/>
        </p:nvSpPr>
        <p:spPr>
          <a:xfrm>
            <a:off x="8321040" y="2240280"/>
            <a:ext cx="3520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86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−3%</a:t>
            </a:r>
            <a:endParaRPr lang="en-US" sz="8600" dirty="0"/>
          </a:p>
        </p:txBody>
      </p:sp>
      <p:sp>
        <p:nvSpPr>
          <p:cNvPr id="18" name="Text 14"/>
          <p:cNvSpPr/>
          <p:nvPr/>
        </p:nvSpPr>
        <p:spPr>
          <a:xfrm>
            <a:off x="8321040" y="388620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sales</a:t>
            </a:r>
            <a:endParaRPr lang="en-US" sz="2400" dirty="0"/>
          </a:p>
        </p:txBody>
      </p:sp>
      <p:sp>
        <p:nvSpPr>
          <p:cNvPr id="19" name="Text 15"/>
          <p:cNvSpPr/>
          <p:nvPr/>
        </p:nvSpPr>
        <p:spPr>
          <a:xfrm>
            <a:off x="8321040" y="4370832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 last month</a:t>
            </a:r>
            <a:endParaRPr lang="en-US" sz="2100" dirty="0"/>
          </a:p>
        </p:txBody>
      </p:sp>
      <p:sp>
        <p:nvSpPr>
          <p:cNvPr id="20" name="Text 16"/>
          <p:cNvSpPr/>
          <p:nvPr/>
        </p:nvSpPr>
        <p:spPr>
          <a:xfrm>
            <a:off x="548640" y="562356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2,848 reached checkout. 282 made it through.</a:t>
            </a:r>
            <a:endParaRPr lang="en-US" sz="2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4" fill="hold">
                      <p:stCondLst>
                        <p:cond delay="indefinite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3047238" cy="45720"/>
          </a:xfrm>
          <a:prstGeom prst="rect">
            <a:avLst/>
          </a:prstGeom>
          <a:solidFill>
            <a:srgbClr val="CE3DDB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8640" y="1280160"/>
            <a:ext cx="11155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are true.</a:t>
            </a:r>
            <a:endParaRPr lang="en-US" sz="6400" dirty="0"/>
          </a:p>
        </p:txBody>
      </p:sp>
      <p:sp>
        <p:nvSpPr>
          <p:cNvPr id="8" name="Shape 4"/>
          <p:cNvSpPr/>
          <p:nvPr/>
        </p:nvSpPr>
        <p:spPr>
          <a:xfrm>
            <a:off x="548640" y="2743200"/>
            <a:ext cx="11064240" cy="3017520"/>
          </a:xfrm>
          <a:prstGeom prst="roundRect">
            <a:avLst>
              <a:gd name="adj" fmla="val 4242"/>
            </a:avLst>
          </a:prstGeom>
          <a:solidFill>
            <a:srgbClr val="F7F8FA"/>
          </a:solidFill>
          <a:ln w="12700">
            <a:solidFill>
              <a:srgbClr val="E6E8EC"/>
            </a:solidFill>
            <a:prstDash val="solid"/>
          </a:ln>
          <a:effectLst>
            <a:outerShdw sx="100000" sy="100000" kx="0" ky="0" algn="bl" rotWithShape="0" blurRad="228600" dist="63500" dir="5400000">
              <a:srgbClr val="AAB0B8">
                <a:alpha val="18000"/>
              </a:srgbClr>
            </a:outerShdw>
          </a:effectLst>
        </p:spPr>
      </p:sp>
      <p:sp>
        <p:nvSpPr>
          <p:cNvPr id="9" name="Text 5"/>
          <p:cNvSpPr/>
          <p:nvPr/>
        </p:nvSpPr>
        <p:spPr>
          <a:xfrm>
            <a:off x="1005840" y="3154680"/>
            <a:ext cx="101498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600"/>
              </a:lnSpc>
              <a:buNone/>
            </a:pPr>
            <a:r>
              <a:rPr lang="en-US" sz="3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 did its job — brilliantly.
</a:t>
            </a:r>
            <a:pPr indent="0" marL="0">
              <a:lnSpc>
                <a:spcPts val="4600"/>
              </a:lnSpc>
              <a:buNone/>
            </a:pPr>
            <a:r>
              <a:rPr lang="en-US" sz="32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answers for the surface it can see. It has never seen</a:t>
            </a:r>
            <a:endParaRPr lang="en-US" sz="3200" dirty="0"/>
          </a:p>
          <a:p>
            <a:pPr indent="0" marL="0">
              <a:lnSpc>
                <a:spcPts val="4600"/>
              </a:lnSpc>
              <a:buNone/>
            </a:pPr>
            <a:r>
              <a:rPr lang="en-US" sz="32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checkout, your refunds, or your margin.</a:t>
            </a:r>
            <a:endParaRPr lang="en-US" sz="3200" dirty="0"/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3A3A40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3482558" cy="45720"/>
          </a:xfrm>
          <a:prstGeom prst="rect">
            <a:avLst/>
          </a:prstGeom>
          <a:solidFill>
            <a:srgbClr val="CE3DDB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1234440"/>
            <a:ext cx="10789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best month.</a:t>
            </a:r>
            <a:endParaRPr lang="en-US" sz="5400" dirty="0"/>
          </a:p>
        </p:txBody>
      </p:sp>
      <p:sp>
        <p:nvSpPr>
          <p:cNvPr id="6" name="Shape 3"/>
          <p:cNvSpPr/>
          <p:nvPr/>
        </p:nvSpPr>
        <p:spPr>
          <a:xfrm>
            <a:off x="914400" y="4023360"/>
            <a:ext cx="868680" cy="1051560"/>
          </a:xfrm>
          <a:prstGeom prst="rect">
            <a:avLst/>
          </a:prstGeom>
          <a:solidFill>
            <a:srgbClr val="4E5A56"/>
          </a:solidFill>
          <a:ln/>
        </p:spPr>
      </p:sp>
      <p:sp>
        <p:nvSpPr>
          <p:cNvPr id="7" name="Shape 4"/>
          <p:cNvSpPr/>
          <p:nvPr/>
        </p:nvSpPr>
        <p:spPr>
          <a:xfrm>
            <a:off x="2286000" y="3703320"/>
            <a:ext cx="868680" cy="1371600"/>
          </a:xfrm>
          <a:prstGeom prst="rect">
            <a:avLst/>
          </a:prstGeom>
          <a:solidFill>
            <a:srgbClr val="4E5A56"/>
          </a:solidFill>
          <a:ln/>
        </p:spPr>
      </p:sp>
      <p:sp>
        <p:nvSpPr>
          <p:cNvPr id="8" name="Shape 5"/>
          <p:cNvSpPr/>
          <p:nvPr/>
        </p:nvSpPr>
        <p:spPr>
          <a:xfrm>
            <a:off x="3657600" y="3840480"/>
            <a:ext cx="868680" cy="1234440"/>
          </a:xfrm>
          <a:prstGeom prst="rect">
            <a:avLst/>
          </a:prstGeom>
          <a:solidFill>
            <a:srgbClr val="4E5A56"/>
          </a:solidFill>
          <a:ln/>
        </p:spPr>
      </p:sp>
      <p:sp>
        <p:nvSpPr>
          <p:cNvPr id="9" name="Shape 6"/>
          <p:cNvSpPr/>
          <p:nvPr/>
        </p:nvSpPr>
        <p:spPr>
          <a:xfrm>
            <a:off x="5029200" y="3383280"/>
            <a:ext cx="868680" cy="1691640"/>
          </a:xfrm>
          <a:prstGeom prst="rect">
            <a:avLst/>
          </a:prstGeom>
          <a:solidFill>
            <a:srgbClr val="4E5A56"/>
          </a:solidFill>
          <a:ln/>
        </p:spPr>
      </p:sp>
      <p:sp>
        <p:nvSpPr>
          <p:cNvPr id="10" name="Shape 7"/>
          <p:cNvSpPr/>
          <p:nvPr/>
        </p:nvSpPr>
        <p:spPr>
          <a:xfrm>
            <a:off x="6400800" y="3108960"/>
            <a:ext cx="868680" cy="1965960"/>
          </a:xfrm>
          <a:prstGeom prst="rect">
            <a:avLst/>
          </a:prstGeom>
          <a:solidFill>
            <a:srgbClr val="4E5A56"/>
          </a:solidFill>
          <a:ln/>
        </p:spPr>
      </p:sp>
      <p:sp>
        <p:nvSpPr>
          <p:cNvPr id="11" name="Shape 8"/>
          <p:cNvSpPr/>
          <p:nvPr/>
        </p:nvSpPr>
        <p:spPr>
          <a:xfrm>
            <a:off x="7772400" y="2560320"/>
            <a:ext cx="868680" cy="2514600"/>
          </a:xfrm>
          <a:prstGeom prst="rect">
            <a:avLst/>
          </a:prstGeom>
          <a:solidFill>
            <a:srgbClr val="3FA36B"/>
          </a:solidFill>
          <a:ln/>
        </p:spPr>
      </p:sp>
      <p:sp>
        <p:nvSpPr>
          <p:cNvPr id="12" name="Shape 9"/>
          <p:cNvSpPr/>
          <p:nvPr/>
        </p:nvSpPr>
        <p:spPr>
          <a:xfrm>
            <a:off x="9144000" y="2560320"/>
            <a:ext cx="868680" cy="2514600"/>
          </a:xfrm>
          <a:prstGeom prst="rect">
            <a:avLst/>
          </a:prstGeom>
          <a:solidFill>
            <a:srgbClr val="FFFFFF">
              <a:alpha val="8000"/>
            </a:srgbClr>
          </a:solidFill>
          <a:ln w="25400">
            <a:solidFill>
              <a:srgbClr val="8A8F98"/>
            </a:solidFill>
            <a:prstDash val="dash"/>
          </a:ln>
        </p:spPr>
      </p:sp>
      <p:sp>
        <p:nvSpPr>
          <p:cNvPr id="13" name="Shape 10"/>
          <p:cNvSpPr/>
          <p:nvPr/>
        </p:nvSpPr>
        <p:spPr>
          <a:xfrm>
            <a:off x="868680" y="5102352"/>
            <a:ext cx="10058400" cy="22860"/>
          </a:xfrm>
          <a:prstGeom prst="rect">
            <a:avLst/>
          </a:prstGeom>
          <a:solidFill>
            <a:srgbClr val="5A5A62"/>
          </a:solidFill>
          <a:ln/>
        </p:spPr>
      </p:sp>
      <p:sp>
        <p:nvSpPr>
          <p:cNvPr id="14" name="Text 11"/>
          <p:cNvSpPr/>
          <p:nvPr/>
        </p:nvSpPr>
        <p:spPr>
          <a:xfrm>
            <a:off x="822960" y="5440680"/>
            <a:ext cx="10789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C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client was leaving.</a:t>
            </a:r>
            <a:endParaRPr lang="en-US" sz="5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4" fill="hold">
                      <p:stCondLst>
                        <p:cond delay="indefinite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g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EDEFF2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6812280"/>
            <a:ext cx="3917877" cy="45720"/>
          </a:xfrm>
          <a:prstGeom prst="rect">
            <a:avLst/>
          </a:prstGeom>
          <a:solidFill>
            <a:srgbClr val="FFC200"/>
          </a:solidFill>
          <a:ln/>
        </p:spPr>
      </p:sp>
      <p:pic>
        <p:nvPicPr>
          <p:cNvPr id="5" name="Image 1" descr="/mnt/user-data/uploads/vaizle-logo__1_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47472"/>
            <a:ext cx="1869034" cy="3657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02552" y="3840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48640" y="1005840"/>
            <a:ext cx="111556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600"/>
              </a:lnSpc>
              <a:buNone/>
            </a:pPr>
            <a:r>
              <a:rPr lang="en-US" sz="4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weren’t lying to them.</a:t>
            </a:r>
            <a:endParaRPr lang="en-US" sz="4200" dirty="0"/>
          </a:p>
          <a:p>
            <a:pPr indent="0" marL="0">
              <a:lnSpc>
                <a:spcPts val="5600"/>
              </a:lnSpc>
              <a:buNone/>
            </a:pPr>
            <a:r>
              <a:rPr lang="en-US" sz="4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just couldn’t see past Meta.</a:t>
            </a:r>
            <a:endParaRPr lang="en-US" sz="4200" dirty="0"/>
          </a:p>
        </p:txBody>
      </p:sp>
      <p:sp>
        <p:nvSpPr>
          <p:cNvPr id="8" name="Text 4"/>
          <p:cNvSpPr/>
          <p:nvPr/>
        </p:nvSpPr>
        <p:spPr>
          <a:xfrm>
            <a:off x="548640" y="310896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COULD SEE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548640" y="3566160"/>
            <a:ext cx="3566160" cy="1600200"/>
          </a:xfrm>
          <a:prstGeom prst="roundRect">
            <a:avLst>
              <a:gd name="adj" fmla="val 8000"/>
            </a:avLst>
          </a:prstGeom>
          <a:solidFill>
            <a:srgbClr val="007AC6"/>
          </a:solidFill>
          <a:ln/>
          <a:effectLst>
            <a:outerShdw sx="100000" sy="100000" kx="0" ky="0" algn="bl" rotWithShape="0" blurRad="228600" dist="76200" dir="5400000">
              <a:srgbClr val="5B7FA6">
                <a:alpha val="30000"/>
              </a:srgbClr>
            </a:outerShdw>
          </a:effectLst>
        </p:spPr>
      </p:sp>
      <p:sp>
        <p:nvSpPr>
          <p:cNvPr id="10" name="Text 6"/>
          <p:cNvSpPr/>
          <p:nvPr/>
        </p:nvSpPr>
        <p:spPr>
          <a:xfrm>
            <a:off x="548640" y="3566160"/>
            <a:ext cx="3566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</a:t>
            </a:r>
            <a:endParaRPr lang="en-US" sz="4000" dirty="0"/>
          </a:p>
        </p:txBody>
      </p:sp>
      <p:sp>
        <p:nvSpPr>
          <p:cNvPr id="11" name="Text 7"/>
          <p:cNvSpPr/>
          <p:nvPr/>
        </p:nvSpPr>
        <p:spPr>
          <a:xfrm>
            <a:off x="4892040" y="3108960"/>
            <a:ext cx="6766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COULDN’T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4892040" y="3566160"/>
            <a:ext cx="2057400" cy="1600200"/>
          </a:xfrm>
          <a:prstGeom prst="roundRect">
            <a:avLst>
              <a:gd name="adj" fmla="val 8000"/>
            </a:avLst>
          </a:prstGeom>
          <a:solidFill>
            <a:srgbClr val="FFFFFF">
              <a:alpha val="60000"/>
            </a:srgbClr>
          </a:solidFill>
          <a:ln w="19050">
            <a:solidFill>
              <a:srgbClr val="C9CDD3"/>
            </a:solidFill>
            <a:prstDash val="dash"/>
          </a:ln>
        </p:spPr>
      </p:sp>
      <p:sp>
        <p:nvSpPr>
          <p:cNvPr id="13" name="Text 9"/>
          <p:cNvSpPr/>
          <p:nvPr/>
        </p:nvSpPr>
        <p:spPr>
          <a:xfrm>
            <a:off x="5029200" y="3566160"/>
            <a:ext cx="17830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A8AD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Store revenue</a:t>
            </a:r>
            <a:endParaRPr lang="en-US" sz="2100" dirty="0"/>
          </a:p>
        </p:txBody>
      </p:sp>
      <p:sp>
        <p:nvSpPr>
          <p:cNvPr id="14" name="Shape 10"/>
          <p:cNvSpPr/>
          <p:nvPr/>
        </p:nvSpPr>
        <p:spPr>
          <a:xfrm>
            <a:off x="7178040" y="3566160"/>
            <a:ext cx="2057400" cy="1600200"/>
          </a:xfrm>
          <a:prstGeom prst="roundRect">
            <a:avLst>
              <a:gd name="adj" fmla="val 8000"/>
            </a:avLst>
          </a:prstGeom>
          <a:solidFill>
            <a:srgbClr val="FFFFFF">
              <a:alpha val="60000"/>
            </a:srgbClr>
          </a:solidFill>
          <a:ln w="19050">
            <a:solidFill>
              <a:srgbClr val="C9CDD3"/>
            </a:solidFill>
            <a:prstDash val="dash"/>
          </a:ln>
        </p:spPr>
      </p:sp>
      <p:sp>
        <p:nvSpPr>
          <p:cNvPr id="15" name="Text 11"/>
          <p:cNvSpPr/>
          <p:nvPr/>
        </p:nvSpPr>
        <p:spPr>
          <a:xfrm>
            <a:off x="7315200" y="3566160"/>
            <a:ext cx="17830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A8AD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Refunds &amp; RTO</a:t>
            </a:r>
            <a:endParaRPr lang="en-US" sz="2100" dirty="0"/>
          </a:p>
        </p:txBody>
      </p:sp>
      <p:sp>
        <p:nvSpPr>
          <p:cNvPr id="16" name="Shape 12"/>
          <p:cNvSpPr/>
          <p:nvPr/>
        </p:nvSpPr>
        <p:spPr>
          <a:xfrm>
            <a:off x="9464040" y="3566160"/>
            <a:ext cx="2057400" cy="1600200"/>
          </a:xfrm>
          <a:prstGeom prst="roundRect">
            <a:avLst>
              <a:gd name="adj" fmla="val 8000"/>
            </a:avLst>
          </a:prstGeom>
          <a:solidFill>
            <a:srgbClr val="FFFFFF">
              <a:alpha val="60000"/>
            </a:srgbClr>
          </a:solidFill>
          <a:ln w="19050">
            <a:solidFill>
              <a:srgbClr val="C9CDD3"/>
            </a:solidFill>
            <a:prstDash val="dash"/>
          </a:ln>
        </p:spPr>
      </p:sp>
      <p:sp>
        <p:nvSpPr>
          <p:cNvPr id="17" name="Text 13"/>
          <p:cNvSpPr/>
          <p:nvPr/>
        </p:nvSpPr>
        <p:spPr>
          <a:xfrm>
            <a:off x="9601200" y="3566160"/>
            <a:ext cx="17830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A8AD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Margin</a:t>
            </a:r>
            <a:endParaRPr lang="en-US" sz="2100" dirty="0"/>
          </a:p>
        </p:txBody>
      </p:sp>
      <p:sp>
        <p:nvSpPr>
          <p:cNvPr id="18" name="Text 14"/>
          <p:cNvSpPr/>
          <p:nvPr/>
        </p:nvSpPr>
        <p:spPr>
          <a:xfrm>
            <a:off x="548640" y="562356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story you just watched — from my side of it.</a:t>
            </a:r>
            <a:endParaRPr lang="en-US" sz="29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4" fill="hold">
                      <p:stCondLst>
                        <p:cond delay="indefinite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48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72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2026-08-05T18:36:01Z</dcterms:created>
  <dcterms:modified xsi:type="dcterms:W3CDTF">2026-08-05T18:36:01Z</dcterms:modified>
</cp:coreProperties>
</file>